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Aerospace bold" panose="020B0604020202020204" charset="-128"/>
      <p:regular r:id="rId44"/>
    </p:embeddedFont>
    <p:embeddedFont>
      <p:font typeface="Clear Sans" panose="020B0604020202020204" charset="0"/>
      <p:regular r:id="rId45"/>
    </p:embeddedFont>
    <p:embeddedFont>
      <p:font typeface="Clear Sans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4.sv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sv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2.sv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6.png"/><Relationship Id="rId5" Type="http://schemas.openxmlformats.org/officeDocument/2006/relationships/image" Target="../media/image4.svg"/><Relationship Id="rId10" Type="http://schemas.openxmlformats.org/officeDocument/2006/relationships/image" Target="../media/image55.png"/><Relationship Id="rId4" Type="http://schemas.openxmlformats.org/officeDocument/2006/relationships/image" Target="../media/image3.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64.jpeg"/><Relationship Id="rId4" Type="http://schemas.openxmlformats.org/officeDocument/2006/relationships/image" Target="../media/image1.png"/><Relationship Id="rId9"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6.png"/><Relationship Id="rId7" Type="http://schemas.openxmlformats.org/officeDocument/2006/relationships/image" Target="../media/image4.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67.png"/><Relationship Id="rId4" Type="http://schemas.openxmlformats.org/officeDocument/2006/relationships/image" Target="../media/image1.png"/><Relationship Id="rId9"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flipH="1">
            <a:off x="-1172764" y="-1028700"/>
            <a:ext cx="3525140" cy="2057400"/>
          </a:xfrm>
          <a:custGeom>
            <a:avLst/>
            <a:gdLst/>
            <a:ahLst/>
            <a:cxnLst/>
            <a:rect l="l" t="t" r="r" b="b"/>
            <a:pathLst>
              <a:path w="3525140" h="205740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flipV="1">
            <a:off x="15935624" y="9258300"/>
            <a:ext cx="3525140" cy="2057400"/>
          </a:xfrm>
          <a:custGeom>
            <a:avLst/>
            <a:gdLst/>
            <a:ahLst/>
            <a:cxnLst/>
            <a:rect l="l" t="t" r="r" b="b"/>
            <a:pathLst>
              <a:path w="3525140" h="205740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2009158" y="2528403"/>
            <a:ext cx="5197928" cy="3525140"/>
          </a:xfrm>
          <a:custGeom>
            <a:avLst/>
            <a:gdLst/>
            <a:ahLst/>
            <a:cxnLst/>
            <a:rect l="l" t="t" r="r" b="b"/>
            <a:pathLst>
              <a:path w="5197928" h="3525140">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H="1" flipV="1">
            <a:off x="15099230" y="4152135"/>
            <a:ext cx="5197928" cy="3525140"/>
          </a:xfrm>
          <a:custGeom>
            <a:avLst/>
            <a:gdLst/>
            <a:ahLst/>
            <a:cxnLst/>
            <a:rect l="l" t="t" r="r" b="b"/>
            <a:pathLst>
              <a:path w="5197928" h="3525140">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3213925" y="4290973"/>
            <a:ext cx="12088812" cy="3697373"/>
            <a:chOff x="0" y="0"/>
            <a:chExt cx="3183885" cy="973794"/>
          </a:xfrm>
        </p:grpSpPr>
        <p:sp>
          <p:nvSpPr>
            <p:cNvPr id="11" name="Freeform 11"/>
            <p:cNvSpPr/>
            <p:nvPr/>
          </p:nvSpPr>
          <p:spPr>
            <a:xfrm>
              <a:off x="0" y="0"/>
              <a:ext cx="3183885" cy="973794"/>
            </a:xfrm>
            <a:custGeom>
              <a:avLst/>
              <a:gdLst/>
              <a:ahLst/>
              <a:cxnLst/>
              <a:rect l="l" t="t" r="r" b="b"/>
              <a:pathLst>
                <a:path w="3183885" h="973794">
                  <a:moveTo>
                    <a:pt x="32021" y="0"/>
                  </a:moveTo>
                  <a:lnTo>
                    <a:pt x="3151864" y="0"/>
                  </a:lnTo>
                  <a:cubicBezTo>
                    <a:pt x="3169548" y="0"/>
                    <a:pt x="3183885" y="14336"/>
                    <a:pt x="3183885" y="32021"/>
                  </a:cubicBezTo>
                  <a:lnTo>
                    <a:pt x="3183885" y="941773"/>
                  </a:lnTo>
                  <a:cubicBezTo>
                    <a:pt x="3183885" y="959457"/>
                    <a:pt x="3169548" y="973794"/>
                    <a:pt x="3151864" y="973794"/>
                  </a:cubicBezTo>
                  <a:lnTo>
                    <a:pt x="32021" y="973794"/>
                  </a:lnTo>
                  <a:cubicBezTo>
                    <a:pt x="14336" y="973794"/>
                    <a:pt x="0" y="959457"/>
                    <a:pt x="0" y="941773"/>
                  </a:cubicBezTo>
                  <a:lnTo>
                    <a:pt x="0" y="32021"/>
                  </a:lnTo>
                  <a:cubicBezTo>
                    <a:pt x="0" y="14336"/>
                    <a:pt x="14336" y="0"/>
                    <a:pt x="32021" y="0"/>
                  </a:cubicBezTo>
                  <a:close/>
                </a:path>
              </a:pathLst>
            </a:custGeom>
            <a:solidFill>
              <a:srgbClr val="E4EFFF"/>
            </a:solidFill>
            <a:ln cap="rnd">
              <a:noFill/>
              <a:prstDash val="solid"/>
              <a:round/>
            </a:ln>
          </p:spPr>
          <p:txBody>
            <a:bodyPr/>
            <a:lstStyle/>
            <a:p>
              <a:endParaRPr lang="en-US"/>
            </a:p>
          </p:txBody>
        </p:sp>
        <p:sp>
          <p:nvSpPr>
            <p:cNvPr id="12" name="TextBox 12"/>
            <p:cNvSpPr txBox="1"/>
            <p:nvPr/>
          </p:nvSpPr>
          <p:spPr>
            <a:xfrm>
              <a:off x="0" y="-38100"/>
              <a:ext cx="3183885" cy="101189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724272" y="181723"/>
            <a:ext cx="4048838" cy="2645241"/>
          </a:xfrm>
          <a:custGeom>
            <a:avLst/>
            <a:gdLst/>
            <a:ahLst/>
            <a:cxnLst/>
            <a:rect l="l" t="t" r="r" b="b"/>
            <a:pathLst>
              <a:path w="4048838" h="2645241">
                <a:moveTo>
                  <a:pt x="0" y="0"/>
                </a:moveTo>
                <a:lnTo>
                  <a:pt x="4048838" y="0"/>
                </a:lnTo>
                <a:lnTo>
                  <a:pt x="4048838" y="2645241"/>
                </a:lnTo>
                <a:lnTo>
                  <a:pt x="0" y="2645241"/>
                </a:lnTo>
                <a:lnTo>
                  <a:pt x="0" y="0"/>
                </a:lnTo>
                <a:close/>
              </a:path>
            </a:pathLst>
          </a:custGeom>
          <a:blipFill>
            <a:blip r:embed="rId8"/>
            <a:stretch>
              <a:fillRect/>
            </a:stretch>
          </a:blipFill>
        </p:spPr>
        <p:txBody>
          <a:bodyPr/>
          <a:lstStyle/>
          <a:p>
            <a:endParaRPr lang="en-US"/>
          </a:p>
        </p:txBody>
      </p:sp>
      <p:sp>
        <p:nvSpPr>
          <p:cNvPr id="14" name="Freeform 14"/>
          <p:cNvSpPr/>
          <p:nvPr/>
        </p:nvSpPr>
        <p:spPr>
          <a:xfrm>
            <a:off x="9258331" y="181723"/>
            <a:ext cx="3713822" cy="2627529"/>
          </a:xfrm>
          <a:custGeom>
            <a:avLst/>
            <a:gdLst/>
            <a:ahLst/>
            <a:cxnLst/>
            <a:rect l="l" t="t" r="r" b="b"/>
            <a:pathLst>
              <a:path w="3713822" h="2627529">
                <a:moveTo>
                  <a:pt x="0" y="0"/>
                </a:moveTo>
                <a:lnTo>
                  <a:pt x="3713822" y="0"/>
                </a:lnTo>
                <a:lnTo>
                  <a:pt x="3713822" y="2627529"/>
                </a:lnTo>
                <a:lnTo>
                  <a:pt x="0" y="2627529"/>
                </a:lnTo>
                <a:lnTo>
                  <a:pt x="0" y="0"/>
                </a:lnTo>
                <a:close/>
              </a:path>
            </a:pathLst>
          </a:custGeom>
          <a:blipFill>
            <a:blip r:embed="rId9"/>
            <a:stretch>
              <a:fillRect/>
            </a:stretch>
          </a:blipFill>
        </p:spPr>
        <p:txBody>
          <a:bodyPr/>
          <a:lstStyle/>
          <a:p>
            <a:endParaRPr lang="en-US"/>
          </a:p>
        </p:txBody>
      </p:sp>
      <p:sp>
        <p:nvSpPr>
          <p:cNvPr id="15" name="TextBox 15"/>
          <p:cNvSpPr txBox="1"/>
          <p:nvPr/>
        </p:nvSpPr>
        <p:spPr>
          <a:xfrm>
            <a:off x="2574419" y="2411293"/>
            <a:ext cx="13811910" cy="1653159"/>
          </a:xfrm>
          <a:prstGeom prst="rect">
            <a:avLst/>
          </a:prstGeom>
        </p:spPr>
        <p:txBody>
          <a:bodyPr lIns="0" tIns="0" rIns="0" bIns="0" rtlCol="0" anchor="t">
            <a:spAutoFit/>
          </a:bodyPr>
          <a:lstStyle/>
          <a:p>
            <a:pPr algn="ctr">
              <a:lnSpc>
                <a:spcPts val="6588"/>
              </a:lnSpc>
            </a:pPr>
            <a:r>
              <a:rPr lang="en-US" sz="5400" b="1">
                <a:solidFill>
                  <a:srgbClr val="204295"/>
                </a:solidFill>
                <a:latin typeface="Clear Sans Bold"/>
                <a:ea typeface="Clear Sans Bold"/>
                <a:cs typeface="Clear Sans Bold"/>
                <a:sym typeface="Clear Sans Bold"/>
              </a:rPr>
              <a:t>THIẾT KẾ VÀ HIỆN THỰC HỆ THỐNG ĐIỀU KHIỂN CHO CÁNH TAY ROBOT 5 BẬC TỰ DO</a:t>
            </a:r>
          </a:p>
        </p:txBody>
      </p:sp>
      <p:sp>
        <p:nvSpPr>
          <p:cNvPr id="16" name="TextBox 16"/>
          <p:cNvSpPr txBox="1"/>
          <p:nvPr/>
        </p:nvSpPr>
        <p:spPr>
          <a:xfrm>
            <a:off x="4000720" y="4842313"/>
            <a:ext cx="12121403" cy="2380698"/>
          </a:xfrm>
          <a:prstGeom prst="rect">
            <a:avLst/>
          </a:prstGeom>
        </p:spPr>
        <p:txBody>
          <a:bodyPr lIns="0" tIns="0" rIns="0" bIns="0" rtlCol="0" anchor="t">
            <a:spAutoFit/>
          </a:bodyPr>
          <a:lstStyle/>
          <a:p>
            <a:pPr algn="l">
              <a:lnSpc>
                <a:spcPts val="4755"/>
              </a:lnSpc>
            </a:pPr>
            <a:r>
              <a:rPr lang="en-US" sz="3396" b="1">
                <a:solidFill>
                  <a:srgbClr val="000000"/>
                </a:solidFill>
                <a:latin typeface="Clear Sans Bold"/>
                <a:ea typeface="Clear Sans Bold"/>
                <a:cs typeface="Clear Sans Bold"/>
                <a:sym typeface="Clear Sans Bold"/>
              </a:rPr>
              <a:t>Hội đồng: </a:t>
            </a:r>
            <a:r>
              <a:rPr lang="en-US" sz="3396">
                <a:solidFill>
                  <a:srgbClr val="000000"/>
                </a:solidFill>
                <a:latin typeface="Clear Sans"/>
                <a:ea typeface="Clear Sans"/>
                <a:cs typeface="Clear Sans"/>
                <a:sym typeface="Clear Sans"/>
              </a:rPr>
              <a:t>                        04</a:t>
            </a:r>
          </a:p>
          <a:p>
            <a:pPr algn="l">
              <a:lnSpc>
                <a:spcPts val="4755"/>
              </a:lnSpc>
            </a:pPr>
            <a:r>
              <a:rPr lang="en-US" sz="3396" b="1">
                <a:solidFill>
                  <a:srgbClr val="000000"/>
                </a:solidFill>
                <a:latin typeface="Clear Sans Bold"/>
                <a:ea typeface="Clear Sans Bold"/>
                <a:cs typeface="Clear Sans Bold"/>
                <a:sym typeface="Clear Sans Bold"/>
              </a:rPr>
              <a:t>Giảng viên phản biện: </a:t>
            </a:r>
            <a:r>
              <a:rPr lang="en-US" sz="3396">
                <a:solidFill>
                  <a:srgbClr val="000000"/>
                </a:solidFill>
                <a:latin typeface="Clear Sans"/>
                <a:ea typeface="Clear Sans"/>
                <a:cs typeface="Clear Sans"/>
                <a:sym typeface="Clear Sans"/>
              </a:rPr>
              <a:t>   TS. Nguyễn Hoàng Giáp</a:t>
            </a:r>
          </a:p>
          <a:p>
            <a:pPr algn="l">
              <a:lnSpc>
                <a:spcPts val="4755"/>
              </a:lnSpc>
            </a:pPr>
            <a:r>
              <a:rPr lang="en-US" sz="3396" b="1">
                <a:solidFill>
                  <a:srgbClr val="000000"/>
                </a:solidFill>
                <a:latin typeface="Clear Sans Bold"/>
                <a:ea typeface="Clear Sans Bold"/>
                <a:cs typeface="Clear Sans Bold"/>
                <a:sym typeface="Clear Sans Bold"/>
              </a:rPr>
              <a:t>Giảng viên hướng dẫn: </a:t>
            </a:r>
            <a:r>
              <a:rPr lang="en-US" sz="3396">
                <a:solidFill>
                  <a:srgbClr val="000000"/>
                </a:solidFill>
                <a:latin typeface="Clear Sans"/>
                <a:ea typeface="Clear Sans"/>
                <a:cs typeface="Clear Sans"/>
                <a:sym typeface="Clear Sans"/>
              </a:rPr>
              <a:t> GS. TS. Hồ Phạm Huy Ánh</a:t>
            </a:r>
          </a:p>
          <a:p>
            <a:pPr algn="l">
              <a:lnSpc>
                <a:spcPts val="4755"/>
              </a:lnSpc>
              <a:spcBef>
                <a:spcPct val="0"/>
              </a:spcBef>
            </a:pPr>
            <a:r>
              <a:rPr lang="en-US" sz="3396" b="1">
                <a:solidFill>
                  <a:srgbClr val="000000"/>
                </a:solidFill>
                <a:latin typeface="Clear Sans Bold"/>
                <a:ea typeface="Clear Sans Bold"/>
                <a:cs typeface="Clear Sans Bold"/>
                <a:sym typeface="Clear Sans Bold"/>
              </a:rPr>
              <a:t>Sinh viên thực hiện:  </a:t>
            </a:r>
            <a:r>
              <a:rPr lang="en-US" sz="3396">
                <a:solidFill>
                  <a:srgbClr val="000000"/>
                </a:solidFill>
                <a:latin typeface="Clear Sans"/>
                <a:ea typeface="Clear Sans"/>
                <a:cs typeface="Clear Sans"/>
                <a:sym typeface="Clear Sans"/>
              </a:rPr>
              <a:t>     Trần Gia Tuấn - 2012357</a:t>
            </a:r>
          </a:p>
        </p:txBody>
      </p:sp>
      <p:grpSp>
        <p:nvGrpSpPr>
          <p:cNvPr id="17" name="Group 17"/>
          <p:cNvGrpSpPr/>
          <p:nvPr/>
        </p:nvGrpSpPr>
        <p:grpSpPr>
          <a:xfrm>
            <a:off x="6748691" y="8910885"/>
            <a:ext cx="4790618" cy="694829"/>
            <a:chOff x="0" y="0"/>
            <a:chExt cx="1261727" cy="183000"/>
          </a:xfrm>
        </p:grpSpPr>
        <p:sp>
          <p:nvSpPr>
            <p:cNvPr id="18" name="Freeform 18"/>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9" name="TextBox 19"/>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584220" y="9024620"/>
            <a:ext cx="5119560" cy="429260"/>
          </a:xfrm>
          <a:prstGeom prst="rect">
            <a:avLst/>
          </a:prstGeom>
        </p:spPr>
        <p:txBody>
          <a:bodyPr lIns="0" tIns="0" rIns="0" bIns="0" rtlCol="0" anchor="t">
            <a:spAutoFit/>
          </a:bodyPr>
          <a:lstStyle/>
          <a:p>
            <a:pPr algn="ctr">
              <a:lnSpc>
                <a:spcPts val="3640"/>
              </a:lnSpc>
              <a:spcBef>
                <a:spcPct val="0"/>
              </a:spcBef>
            </a:pPr>
            <a:r>
              <a:rPr lang="en-US" sz="2600">
                <a:solidFill>
                  <a:srgbClr val="204295"/>
                </a:solidFill>
                <a:latin typeface="Clear Sans"/>
                <a:ea typeface="Clear Sans"/>
                <a:cs typeface="Clear Sans"/>
                <a:sym typeface="Clear Sans"/>
              </a:rPr>
              <a:t>TP. Hồ Chí Minh, 31/12/2024</a:t>
            </a:r>
          </a:p>
        </p:txBody>
      </p:sp>
      <p:sp>
        <p:nvSpPr>
          <p:cNvPr id="21" name="AutoShape 21"/>
          <p:cNvSpPr/>
          <p:nvPr/>
        </p:nvSpPr>
        <p:spPr>
          <a:xfrm>
            <a:off x="11539309" y="9277350"/>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22" name="AutoShape 22"/>
          <p:cNvSpPr/>
          <p:nvPr/>
        </p:nvSpPr>
        <p:spPr>
          <a:xfrm>
            <a:off x="5787193" y="9277350"/>
            <a:ext cx="961498" cy="0"/>
          </a:xfrm>
          <a:prstGeom prst="line">
            <a:avLst/>
          </a:prstGeom>
          <a:ln w="38100" cap="flat">
            <a:solidFill>
              <a:srgbClr val="7AB3FF"/>
            </a:solidFill>
            <a:prstDash val="solid"/>
            <a:headEnd type="oval" w="lg" len="lg"/>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4522011" y="3320462"/>
            <a:ext cx="9586554" cy="5564685"/>
          </a:xfrm>
          <a:custGeom>
            <a:avLst/>
            <a:gdLst/>
            <a:ahLst/>
            <a:cxnLst/>
            <a:rect l="l" t="t" r="r" b="b"/>
            <a:pathLst>
              <a:path w="9586554" h="5564685">
                <a:moveTo>
                  <a:pt x="0" y="0"/>
                </a:moveTo>
                <a:lnTo>
                  <a:pt x="9586553" y="0"/>
                </a:lnTo>
                <a:lnTo>
                  <a:pt x="9586553" y="5564684"/>
                </a:lnTo>
                <a:lnTo>
                  <a:pt x="0" y="5564684"/>
                </a:lnTo>
                <a:lnTo>
                  <a:pt x="0" y="0"/>
                </a:lnTo>
                <a:close/>
              </a:path>
            </a:pathLst>
          </a:custGeom>
          <a:blipFill>
            <a:blip r:embed="rId8"/>
            <a:stretch>
              <a:fillRect/>
            </a:stretch>
          </a:blipFill>
        </p:spPr>
        <p:txBody>
          <a:bodyPr/>
          <a:lstStyle/>
          <a:p>
            <a:endParaRPr lang="en-US"/>
          </a:p>
        </p:txBody>
      </p:sp>
      <p:sp>
        <p:nvSpPr>
          <p:cNvPr id="19" name="Freeform 19"/>
          <p:cNvSpPr/>
          <p:nvPr/>
        </p:nvSpPr>
        <p:spPr>
          <a:xfrm>
            <a:off x="8272325" y="9023978"/>
            <a:ext cx="2048150" cy="468645"/>
          </a:xfrm>
          <a:custGeom>
            <a:avLst/>
            <a:gdLst/>
            <a:ahLst/>
            <a:cxnLst/>
            <a:rect l="l" t="t" r="r" b="b"/>
            <a:pathLst>
              <a:path w="2048150" h="468645">
                <a:moveTo>
                  <a:pt x="0" y="0"/>
                </a:moveTo>
                <a:lnTo>
                  <a:pt x="2048150" y="0"/>
                </a:lnTo>
                <a:lnTo>
                  <a:pt x="2048150" y="468644"/>
                </a:lnTo>
                <a:lnTo>
                  <a:pt x="0" y="468644"/>
                </a:lnTo>
                <a:lnTo>
                  <a:pt x="0" y="0"/>
                </a:lnTo>
                <a:close/>
              </a:path>
            </a:pathLst>
          </a:custGeom>
          <a:blipFill>
            <a:blip r:embed="rId9"/>
            <a:stretch>
              <a:fillRect/>
            </a:stretch>
          </a:blipFill>
        </p:spPr>
        <p:txBody>
          <a:bodyPr/>
          <a:lstStyle/>
          <a:p>
            <a:endParaRPr lang="en-US"/>
          </a:p>
        </p:txBody>
      </p:sp>
      <p:sp>
        <p:nvSpPr>
          <p:cNvPr id="20" name="TextBox 20"/>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KHÔNG GIAN LÀM VIỆC ROBOT</a:t>
            </a:r>
          </a:p>
        </p:txBody>
      </p:sp>
      <p:sp>
        <p:nvSpPr>
          <p:cNvPr id="21" name="TextBox 21"/>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9</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564550" y="3007803"/>
            <a:ext cx="9158900" cy="7492203"/>
          </a:xfrm>
          <a:custGeom>
            <a:avLst/>
            <a:gdLst/>
            <a:ahLst/>
            <a:cxnLst/>
            <a:rect l="l" t="t" r="r" b="b"/>
            <a:pathLst>
              <a:path w="9158900" h="7492203">
                <a:moveTo>
                  <a:pt x="0" y="0"/>
                </a:moveTo>
                <a:lnTo>
                  <a:pt x="9158900" y="0"/>
                </a:lnTo>
                <a:lnTo>
                  <a:pt x="9158900" y="7492203"/>
                </a:lnTo>
                <a:lnTo>
                  <a:pt x="0" y="7492203"/>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12188013" y="6106757"/>
            <a:ext cx="3386111" cy="1294294"/>
            <a:chOff x="0" y="0"/>
            <a:chExt cx="891815" cy="340884"/>
          </a:xfrm>
        </p:grpSpPr>
        <p:sp>
          <p:nvSpPr>
            <p:cNvPr id="20" name="Freeform 20"/>
            <p:cNvSpPr/>
            <p:nvPr/>
          </p:nvSpPr>
          <p:spPr>
            <a:xfrm>
              <a:off x="0" y="0"/>
              <a:ext cx="891815" cy="340884"/>
            </a:xfrm>
            <a:custGeom>
              <a:avLst/>
              <a:gdLst/>
              <a:ahLst/>
              <a:cxnLst/>
              <a:rect l="l" t="t" r="r" b="b"/>
              <a:pathLst>
                <a:path w="891815" h="340884">
                  <a:moveTo>
                    <a:pt x="116605" y="0"/>
                  </a:moveTo>
                  <a:lnTo>
                    <a:pt x="775210" y="0"/>
                  </a:lnTo>
                  <a:cubicBezTo>
                    <a:pt x="806136" y="0"/>
                    <a:pt x="835795" y="12285"/>
                    <a:pt x="857662" y="34153"/>
                  </a:cubicBezTo>
                  <a:cubicBezTo>
                    <a:pt x="879530" y="56021"/>
                    <a:pt x="891815" y="85680"/>
                    <a:pt x="891815" y="116605"/>
                  </a:cubicBezTo>
                  <a:lnTo>
                    <a:pt x="891815" y="224279"/>
                  </a:lnTo>
                  <a:cubicBezTo>
                    <a:pt x="891815" y="255205"/>
                    <a:pt x="879530" y="284864"/>
                    <a:pt x="857662" y="306731"/>
                  </a:cubicBezTo>
                  <a:cubicBezTo>
                    <a:pt x="835795" y="328599"/>
                    <a:pt x="806136" y="340884"/>
                    <a:pt x="775210" y="340884"/>
                  </a:cubicBezTo>
                  <a:lnTo>
                    <a:pt x="116605" y="340884"/>
                  </a:lnTo>
                  <a:cubicBezTo>
                    <a:pt x="85680" y="340884"/>
                    <a:pt x="56021" y="328599"/>
                    <a:pt x="34153" y="306731"/>
                  </a:cubicBezTo>
                  <a:cubicBezTo>
                    <a:pt x="12285" y="284864"/>
                    <a:pt x="0" y="255205"/>
                    <a:pt x="0" y="224279"/>
                  </a:cubicBezTo>
                  <a:lnTo>
                    <a:pt x="0" y="116605"/>
                  </a:lnTo>
                  <a:cubicBezTo>
                    <a:pt x="0" y="85680"/>
                    <a:pt x="12285" y="56021"/>
                    <a:pt x="34153" y="34153"/>
                  </a:cubicBezTo>
                  <a:cubicBezTo>
                    <a:pt x="56021" y="12285"/>
                    <a:pt x="85680" y="0"/>
                    <a:pt x="116605" y="0"/>
                  </a:cubicBezTo>
                  <a:close/>
                </a:path>
              </a:pathLst>
            </a:custGeom>
            <a:solidFill>
              <a:srgbClr val="000000">
                <a:alpha val="0"/>
              </a:srgbClr>
            </a:solidFill>
            <a:ln w="38100" cap="rnd">
              <a:solidFill>
                <a:srgbClr val="204295"/>
              </a:solidFill>
              <a:prstDash val="solid"/>
              <a:round/>
            </a:ln>
          </p:spPr>
          <p:txBody>
            <a:bodyPr/>
            <a:lstStyle/>
            <a:p>
              <a:endParaRPr lang="en-US"/>
            </a:p>
          </p:txBody>
        </p:sp>
        <p:sp>
          <p:nvSpPr>
            <p:cNvPr id="21" name="TextBox 21"/>
            <p:cNvSpPr txBox="1"/>
            <p:nvPr/>
          </p:nvSpPr>
          <p:spPr>
            <a:xfrm>
              <a:off x="0" y="-38100"/>
              <a:ext cx="891815" cy="378984"/>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7" name="Freeform 27"/>
          <p:cNvSpPr/>
          <p:nvPr/>
        </p:nvSpPr>
        <p:spPr>
          <a:xfrm>
            <a:off x="12447454" y="6327695"/>
            <a:ext cx="2867228" cy="852419"/>
          </a:xfrm>
          <a:custGeom>
            <a:avLst/>
            <a:gdLst/>
            <a:ahLst/>
            <a:cxnLst/>
            <a:rect l="l" t="t" r="r" b="b"/>
            <a:pathLst>
              <a:path w="2867228" h="852419">
                <a:moveTo>
                  <a:pt x="0" y="0"/>
                </a:moveTo>
                <a:lnTo>
                  <a:pt x="2867228" y="0"/>
                </a:lnTo>
                <a:lnTo>
                  <a:pt x="2867228" y="852419"/>
                </a:lnTo>
                <a:lnTo>
                  <a:pt x="0" y="852419"/>
                </a:lnTo>
                <a:lnTo>
                  <a:pt x="0" y="0"/>
                </a:lnTo>
                <a:close/>
              </a:path>
            </a:pathLst>
          </a:custGeom>
          <a:blipFill>
            <a:blip r:embed="rId9"/>
            <a:stretch>
              <a:fillRect/>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KHÔNG GIAN LÀM VIỆC ROBOT</a:t>
            </a:r>
          </a:p>
        </p:txBody>
      </p:sp>
      <p:sp>
        <p:nvSpPr>
          <p:cNvPr id="29" name="TextBox 29"/>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10</a:t>
            </a:r>
          </a:p>
        </p:txBody>
      </p:sp>
      <p:sp>
        <p:nvSpPr>
          <p:cNvPr id="30" name="Freeform 30"/>
          <p:cNvSpPr/>
          <p:nvPr/>
        </p:nvSpPr>
        <p:spPr>
          <a:xfrm>
            <a:off x="13974172" y="3349608"/>
            <a:ext cx="2610628" cy="705060"/>
          </a:xfrm>
          <a:custGeom>
            <a:avLst/>
            <a:gdLst/>
            <a:ahLst/>
            <a:cxnLst/>
            <a:rect l="l" t="t" r="r" b="b"/>
            <a:pathLst>
              <a:path w="2610628" h="705060">
                <a:moveTo>
                  <a:pt x="0" y="0"/>
                </a:moveTo>
                <a:lnTo>
                  <a:pt x="2610627" y="0"/>
                </a:lnTo>
                <a:lnTo>
                  <a:pt x="2610627" y="705060"/>
                </a:lnTo>
                <a:lnTo>
                  <a:pt x="0" y="705060"/>
                </a:lnTo>
                <a:lnTo>
                  <a:pt x="0" y="0"/>
                </a:lnTo>
                <a:close/>
              </a:path>
            </a:pathLst>
          </a:custGeom>
          <a:blipFill>
            <a:blip r:embed="rId10"/>
            <a:stretch>
              <a:fillRect/>
            </a:stretch>
          </a:blipFill>
        </p:spPr>
        <p:txBody>
          <a:bodyPr/>
          <a:lstStyle/>
          <a:p>
            <a:endParaRPr lang="en-US"/>
          </a:p>
        </p:txBody>
      </p:sp>
      <p:sp>
        <p:nvSpPr>
          <p:cNvPr id="31" name="Freeform 31"/>
          <p:cNvSpPr/>
          <p:nvPr/>
        </p:nvSpPr>
        <p:spPr>
          <a:xfrm>
            <a:off x="14167553" y="4331341"/>
            <a:ext cx="2417246" cy="513903"/>
          </a:xfrm>
          <a:custGeom>
            <a:avLst/>
            <a:gdLst/>
            <a:ahLst/>
            <a:cxnLst/>
            <a:rect l="l" t="t" r="r" b="b"/>
            <a:pathLst>
              <a:path w="2417246" h="513903">
                <a:moveTo>
                  <a:pt x="0" y="0"/>
                </a:moveTo>
                <a:lnTo>
                  <a:pt x="2417246" y="0"/>
                </a:lnTo>
                <a:lnTo>
                  <a:pt x="2417246" y="513902"/>
                </a:lnTo>
                <a:lnTo>
                  <a:pt x="0" y="513902"/>
                </a:lnTo>
                <a:lnTo>
                  <a:pt x="0" y="0"/>
                </a:lnTo>
                <a:close/>
              </a:path>
            </a:pathLst>
          </a:custGeom>
          <a:blipFill>
            <a:blip r:embed="rId11"/>
            <a:stretch>
              <a:fillRect/>
            </a:stretch>
          </a:blipFill>
        </p:spPr>
        <p:txBody>
          <a:bodyPr/>
          <a:lstStyle/>
          <a:p>
            <a:endParaRPr lang="en-US"/>
          </a:p>
        </p:txBody>
      </p:sp>
      <p:sp>
        <p:nvSpPr>
          <p:cNvPr id="32" name="TextBox 32"/>
          <p:cNvSpPr txBox="1"/>
          <p:nvPr/>
        </p:nvSpPr>
        <p:spPr>
          <a:xfrm>
            <a:off x="8310109" y="3378606"/>
            <a:ext cx="5664063"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Đặt giới hạn góc như sau: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AutoShape 18"/>
          <p:cNvSpPr/>
          <p:nvPr/>
        </p:nvSpPr>
        <p:spPr>
          <a:xfrm flipV="1">
            <a:off x="5583602" y="7772074"/>
            <a:ext cx="939032" cy="0"/>
          </a:xfrm>
          <a:prstGeom prst="line">
            <a:avLst/>
          </a:prstGeom>
          <a:ln w="38100" cap="flat">
            <a:solidFill>
              <a:srgbClr val="7AB3FF"/>
            </a:solidFill>
            <a:prstDash val="solid"/>
            <a:headEnd type="none" w="sm" len="sm"/>
            <a:tailEnd type="arrow" w="med" len="sm"/>
          </a:ln>
        </p:spPr>
        <p:txBody>
          <a:bodyPr/>
          <a:lstStyle/>
          <a:p>
            <a:endParaRPr lang="en-US"/>
          </a:p>
        </p:txBody>
      </p:sp>
      <p:grpSp>
        <p:nvGrpSpPr>
          <p:cNvPr id="19" name="Group 19"/>
          <p:cNvGrpSpPr/>
          <p:nvPr/>
        </p:nvGrpSpPr>
        <p:grpSpPr>
          <a:xfrm>
            <a:off x="-464552" y="511757"/>
            <a:ext cx="5752116" cy="694829"/>
            <a:chOff x="0" y="0"/>
            <a:chExt cx="1514961" cy="183000"/>
          </a:xfrm>
        </p:grpSpPr>
        <p:sp>
          <p:nvSpPr>
            <p:cNvPr id="20" name="Freeform 20"/>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3" name="AutoShape 23"/>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4251117" y="5283254"/>
            <a:ext cx="11114226" cy="1587747"/>
          </a:xfrm>
          <a:custGeom>
            <a:avLst/>
            <a:gdLst/>
            <a:ahLst/>
            <a:cxnLst/>
            <a:rect l="l" t="t" r="r" b="b"/>
            <a:pathLst>
              <a:path w="11114226" h="1587747">
                <a:moveTo>
                  <a:pt x="0" y="0"/>
                </a:moveTo>
                <a:lnTo>
                  <a:pt x="11114227" y="0"/>
                </a:lnTo>
                <a:lnTo>
                  <a:pt x="11114227" y="1587747"/>
                </a:lnTo>
                <a:lnTo>
                  <a:pt x="0" y="1587747"/>
                </a:lnTo>
                <a:lnTo>
                  <a:pt x="0" y="0"/>
                </a:lnTo>
                <a:close/>
              </a:path>
            </a:pathLst>
          </a:custGeom>
          <a:blipFill>
            <a:blip r:embed="rId8"/>
            <a:stretch>
              <a:fillRect/>
            </a:stretch>
          </a:blipFill>
        </p:spPr>
        <p:txBody>
          <a:bodyPr/>
          <a:lstStyle/>
          <a:p>
            <a:endParaRPr lang="en-US"/>
          </a:p>
        </p:txBody>
      </p:sp>
      <p:sp>
        <p:nvSpPr>
          <p:cNvPr id="25" name="Freeform 25"/>
          <p:cNvSpPr/>
          <p:nvPr/>
        </p:nvSpPr>
        <p:spPr>
          <a:xfrm>
            <a:off x="6832752" y="7452026"/>
            <a:ext cx="3194119" cy="565815"/>
          </a:xfrm>
          <a:custGeom>
            <a:avLst/>
            <a:gdLst/>
            <a:ahLst/>
            <a:cxnLst/>
            <a:rect l="l" t="t" r="r" b="b"/>
            <a:pathLst>
              <a:path w="3194119" h="565815">
                <a:moveTo>
                  <a:pt x="0" y="0"/>
                </a:moveTo>
                <a:lnTo>
                  <a:pt x="3194119" y="0"/>
                </a:lnTo>
                <a:lnTo>
                  <a:pt x="3194119" y="565815"/>
                </a:lnTo>
                <a:lnTo>
                  <a:pt x="0" y="565815"/>
                </a:lnTo>
                <a:lnTo>
                  <a:pt x="0" y="0"/>
                </a:lnTo>
                <a:close/>
              </a:path>
            </a:pathLst>
          </a:custGeom>
          <a:blipFill>
            <a:blip r:embed="rId9"/>
            <a:stretch>
              <a:fillRect/>
            </a:stretch>
          </a:blipFill>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KHÔNG GIAN LÀM VIỆC ROBOT</a:t>
            </a:r>
          </a:p>
        </p:txBody>
      </p:sp>
      <p:sp>
        <p:nvSpPr>
          <p:cNvPr id="27" name="TextBox 27"/>
          <p:cNvSpPr txBox="1"/>
          <p:nvPr/>
        </p:nvSpPr>
        <p:spPr>
          <a:xfrm>
            <a:off x="16698316"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11</a:t>
            </a:r>
          </a:p>
        </p:txBody>
      </p:sp>
      <p:sp>
        <p:nvSpPr>
          <p:cNvPr id="28" name="TextBox 28"/>
          <p:cNvSpPr txBox="1"/>
          <p:nvPr/>
        </p:nvSpPr>
        <p:spPr>
          <a:xfrm>
            <a:off x="4270131" y="4405472"/>
            <a:ext cx="6495931" cy="563880"/>
          </a:xfrm>
          <a:prstGeom prst="rect">
            <a:avLst/>
          </a:prstGeom>
        </p:spPr>
        <p:txBody>
          <a:bodyPr lIns="0" tIns="0" rIns="0" bIns="0" rtlCol="0" anchor="t">
            <a:spAutoFit/>
          </a:bodyPr>
          <a:lstStyle/>
          <a:p>
            <a:pPr algn="ctr">
              <a:lnSpc>
                <a:spcPts val="4620"/>
              </a:lnSpc>
            </a:pPr>
            <a:r>
              <a:rPr lang="en-US" sz="3300">
                <a:solidFill>
                  <a:srgbClr val="204295"/>
                </a:solidFill>
                <a:latin typeface="Clear Sans"/>
                <a:ea typeface="Clear Sans"/>
                <a:cs typeface="Clear Sans"/>
                <a:sym typeface="Clear Sans"/>
              </a:rPr>
              <a:t>Bảng các góc khi gripper đạt z = 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2376" y="3053963"/>
            <a:ext cx="7368800" cy="6097682"/>
          </a:xfrm>
          <a:custGeom>
            <a:avLst/>
            <a:gdLst/>
            <a:ahLst/>
            <a:cxnLst/>
            <a:rect l="l" t="t" r="r" b="b"/>
            <a:pathLst>
              <a:path w="7368800" h="6097682">
                <a:moveTo>
                  <a:pt x="0" y="0"/>
                </a:moveTo>
                <a:lnTo>
                  <a:pt x="7368799" y="0"/>
                </a:lnTo>
                <a:lnTo>
                  <a:pt x="7368799" y="6097682"/>
                </a:lnTo>
                <a:lnTo>
                  <a:pt x="0" y="6097682"/>
                </a:lnTo>
                <a:lnTo>
                  <a:pt x="0" y="0"/>
                </a:lnTo>
                <a:close/>
              </a:path>
            </a:pathLst>
          </a:custGeom>
          <a:blipFill>
            <a:blip r:embed="rId2"/>
            <a:stretch>
              <a:fillRect/>
            </a:stretch>
          </a:blipFill>
        </p:spPr>
        <p:txBody>
          <a:bodyPr/>
          <a:lstStyle/>
          <a:p>
            <a:endParaRPr lang="en-US"/>
          </a:p>
        </p:txBody>
      </p:sp>
      <p:sp>
        <p:nvSpPr>
          <p:cNvPr id="3" name="Freeform 3"/>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1194132" y="1584311"/>
            <a:ext cx="5494659" cy="4330394"/>
          </a:xfrm>
          <a:custGeom>
            <a:avLst/>
            <a:gdLst/>
            <a:ahLst/>
            <a:cxnLst/>
            <a:rect l="l" t="t" r="r" b="b"/>
            <a:pathLst>
              <a:path w="5494659" h="4330394">
                <a:moveTo>
                  <a:pt x="0" y="0"/>
                </a:moveTo>
                <a:lnTo>
                  <a:pt x="5494659" y="0"/>
                </a:lnTo>
                <a:lnTo>
                  <a:pt x="5494659" y="4330395"/>
                </a:lnTo>
                <a:lnTo>
                  <a:pt x="0" y="4330395"/>
                </a:lnTo>
                <a:lnTo>
                  <a:pt x="0" y="0"/>
                </a:lnTo>
                <a:close/>
              </a:path>
            </a:pathLst>
          </a:custGeom>
          <a:blipFill>
            <a:blip r:embed="rId7"/>
            <a:stretch>
              <a:fillRect/>
            </a:stretch>
          </a:blipFill>
        </p:spPr>
        <p:txBody>
          <a:bodyPr/>
          <a:lstStyle/>
          <a:p>
            <a:endParaRPr lang="en-US"/>
          </a:p>
        </p:txBody>
      </p:sp>
      <p:sp>
        <p:nvSpPr>
          <p:cNvPr id="7" name="Freeform 7"/>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117798" y="5300908"/>
            <a:ext cx="5456325" cy="4986092"/>
          </a:xfrm>
          <a:custGeom>
            <a:avLst/>
            <a:gdLst/>
            <a:ahLst/>
            <a:cxnLst/>
            <a:rect l="l" t="t" r="r" b="b"/>
            <a:pathLst>
              <a:path w="5456325" h="4986092">
                <a:moveTo>
                  <a:pt x="0" y="0"/>
                </a:moveTo>
                <a:lnTo>
                  <a:pt x="5456326" y="0"/>
                </a:lnTo>
                <a:lnTo>
                  <a:pt x="5456326" y="4986092"/>
                </a:lnTo>
                <a:lnTo>
                  <a:pt x="0" y="4986092"/>
                </a:lnTo>
                <a:lnTo>
                  <a:pt x="0" y="0"/>
                </a:lnTo>
                <a:close/>
              </a:path>
            </a:pathLst>
          </a:custGeom>
          <a:blipFill>
            <a:blip r:embed="rId10"/>
            <a:stretch>
              <a:fillRect/>
            </a:stretch>
          </a:blipFill>
        </p:spPr>
        <p:txBody>
          <a:bodyPr/>
          <a:lstStyle/>
          <a:p>
            <a:endParaRPr lang="en-US"/>
          </a:p>
        </p:txBody>
      </p:sp>
      <p:grpSp>
        <p:nvGrpSpPr>
          <p:cNvPr id="11" name="Group 11"/>
          <p:cNvGrpSpPr/>
          <p:nvPr/>
        </p:nvGrpSpPr>
        <p:grpSpPr>
          <a:xfrm>
            <a:off x="5735000" y="1810891"/>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887400" y="2002230"/>
            <a:ext cx="6818001" cy="1136417"/>
            <a:chOff x="0" y="0"/>
            <a:chExt cx="1795687" cy="299303"/>
          </a:xfrm>
        </p:grpSpPr>
        <p:sp>
          <p:nvSpPr>
            <p:cNvPr id="15" name="Freeform 15"/>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326841" y="9098183"/>
            <a:ext cx="2511101" cy="694829"/>
            <a:chOff x="0" y="0"/>
            <a:chExt cx="661360" cy="183000"/>
          </a:xfrm>
        </p:grpSpPr>
        <p:sp>
          <p:nvSpPr>
            <p:cNvPr id="18" name="Freeform 18"/>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9" name="TextBox 19"/>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KHÔNG GIAN LÀM VIỆC ROBOT</a:t>
            </a:r>
          </a:p>
        </p:txBody>
      </p:sp>
      <p:sp>
        <p:nvSpPr>
          <p:cNvPr id="27" name="TextBox 27"/>
          <p:cNvSpPr txBox="1"/>
          <p:nvPr/>
        </p:nvSpPr>
        <p:spPr>
          <a:xfrm>
            <a:off x="16688791" y="9210675"/>
            <a:ext cx="1420799" cy="860425"/>
          </a:xfrm>
          <a:prstGeom prst="rect">
            <a:avLst/>
          </a:prstGeom>
        </p:spPr>
        <p:txBody>
          <a:bodyPr lIns="0" tIns="0" rIns="0" bIns="0" rtlCol="0" anchor="t">
            <a:spAutoFit/>
          </a:bodyPr>
          <a:lstStyle/>
          <a:p>
            <a:pPr algn="r">
              <a:lnSpc>
                <a:spcPts val="3499"/>
              </a:lnSpc>
            </a:pPr>
            <a:r>
              <a:rPr lang="en-US" sz="2499">
                <a:solidFill>
                  <a:srgbClr val="204295"/>
                </a:solidFill>
                <a:latin typeface="Clear Sans"/>
                <a:ea typeface="Clear Sans"/>
                <a:cs typeface="Clear Sans"/>
                <a:sym typeface="Clear Sans"/>
              </a:rPr>
              <a:t> Trang 12</a:t>
            </a:r>
          </a:p>
          <a:p>
            <a:pPr algn="r">
              <a:lnSpc>
                <a:spcPts val="3499"/>
              </a:lnSpc>
              <a:spcBef>
                <a:spcPct val="0"/>
              </a:spcBef>
            </a:pPr>
            <a:endParaRPr lang="en-US" sz="2499">
              <a:solidFill>
                <a:srgbClr val="204295"/>
              </a:solidFill>
              <a:latin typeface="Clear Sans"/>
              <a:ea typeface="Clear Sans"/>
              <a:cs typeface="Clear Sans"/>
              <a:sym typeface="Clear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1299" y="3330276"/>
            <a:ext cx="7516095" cy="6134372"/>
          </a:xfrm>
          <a:custGeom>
            <a:avLst/>
            <a:gdLst/>
            <a:ahLst/>
            <a:cxnLst/>
            <a:rect l="l" t="t" r="r" b="b"/>
            <a:pathLst>
              <a:path w="7516095" h="6134372">
                <a:moveTo>
                  <a:pt x="0" y="0"/>
                </a:moveTo>
                <a:lnTo>
                  <a:pt x="7516095" y="0"/>
                </a:lnTo>
                <a:lnTo>
                  <a:pt x="7516095" y="6134372"/>
                </a:lnTo>
                <a:lnTo>
                  <a:pt x="0" y="6134372"/>
                </a:lnTo>
                <a:lnTo>
                  <a:pt x="0" y="0"/>
                </a:lnTo>
                <a:close/>
              </a:path>
            </a:pathLst>
          </a:custGeom>
          <a:blipFill>
            <a:blip r:embed="rId2"/>
            <a:stretch>
              <a:fillRect/>
            </a:stretch>
          </a:blipFill>
        </p:spPr>
        <p:txBody>
          <a:bodyPr/>
          <a:lstStyle/>
          <a:p>
            <a:endParaRPr lang="en-US"/>
          </a:p>
        </p:txBody>
      </p:sp>
      <p:sp>
        <p:nvSpPr>
          <p:cNvPr id="3" name="Freeform 3"/>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TÍNH TOÁN ĐỘNG HỌC</a:t>
            </a:r>
          </a:p>
        </p:txBody>
      </p:sp>
      <p:sp>
        <p:nvSpPr>
          <p:cNvPr id="20" name="TextBox 20"/>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13</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6" name="Freeform 26"/>
          <p:cNvSpPr/>
          <p:nvPr/>
        </p:nvSpPr>
        <p:spPr>
          <a:xfrm>
            <a:off x="8059934" y="3277108"/>
            <a:ext cx="8986132" cy="5659299"/>
          </a:xfrm>
          <a:custGeom>
            <a:avLst/>
            <a:gdLst/>
            <a:ahLst/>
            <a:cxnLst/>
            <a:rect l="l" t="t" r="r" b="b"/>
            <a:pathLst>
              <a:path w="8986132" h="5659299">
                <a:moveTo>
                  <a:pt x="0" y="0"/>
                </a:moveTo>
                <a:lnTo>
                  <a:pt x="8986132" y="0"/>
                </a:lnTo>
                <a:lnTo>
                  <a:pt x="8986132" y="5659298"/>
                </a:lnTo>
                <a:lnTo>
                  <a:pt x="0" y="5659298"/>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2713876" y="3424379"/>
            <a:ext cx="6142312" cy="5356850"/>
          </a:xfrm>
          <a:custGeom>
            <a:avLst/>
            <a:gdLst/>
            <a:ahLst/>
            <a:cxnLst/>
            <a:rect l="l" t="t" r="r" b="b"/>
            <a:pathLst>
              <a:path w="6142312" h="5356850">
                <a:moveTo>
                  <a:pt x="0" y="0"/>
                </a:moveTo>
                <a:lnTo>
                  <a:pt x="6142313" y="0"/>
                </a:lnTo>
                <a:lnTo>
                  <a:pt x="6142313" y="5356850"/>
                </a:lnTo>
                <a:lnTo>
                  <a:pt x="0" y="5356850"/>
                </a:lnTo>
                <a:lnTo>
                  <a:pt x="0" y="0"/>
                </a:lnTo>
                <a:close/>
              </a:path>
            </a:pathLst>
          </a:custGeom>
          <a:blipFill>
            <a:blip r:embed="rId8"/>
            <a:stretch>
              <a:fillRect/>
            </a:stretch>
          </a:blipFill>
        </p:spPr>
        <p:txBody>
          <a:bodyPr/>
          <a:lstStyle/>
          <a:p>
            <a:endParaRPr lang="en-US"/>
          </a:p>
        </p:txBody>
      </p:sp>
      <p:sp>
        <p:nvSpPr>
          <p:cNvPr id="19" name="Freeform 19"/>
          <p:cNvSpPr/>
          <p:nvPr/>
        </p:nvSpPr>
        <p:spPr>
          <a:xfrm>
            <a:off x="11697668" y="3549923"/>
            <a:ext cx="2821794" cy="1893333"/>
          </a:xfrm>
          <a:custGeom>
            <a:avLst/>
            <a:gdLst/>
            <a:ahLst/>
            <a:cxnLst/>
            <a:rect l="l" t="t" r="r" b="b"/>
            <a:pathLst>
              <a:path w="2821794" h="1893333">
                <a:moveTo>
                  <a:pt x="0" y="0"/>
                </a:moveTo>
                <a:lnTo>
                  <a:pt x="2821793" y="0"/>
                </a:lnTo>
                <a:lnTo>
                  <a:pt x="2821793" y="1893333"/>
                </a:lnTo>
                <a:lnTo>
                  <a:pt x="0" y="1893333"/>
                </a:lnTo>
                <a:lnTo>
                  <a:pt x="0" y="0"/>
                </a:lnTo>
                <a:close/>
              </a:path>
            </a:pathLst>
          </a:custGeom>
          <a:blipFill>
            <a:blip r:embed="rId9"/>
            <a:stretch>
              <a:fillRect/>
            </a:stretch>
          </a:blipFill>
        </p:spPr>
        <p:txBody>
          <a:bodyPr/>
          <a:lstStyle/>
          <a:p>
            <a:endParaRPr lang="en-US"/>
          </a:p>
        </p:txBody>
      </p:sp>
      <p:sp>
        <p:nvSpPr>
          <p:cNvPr id="20" name="Freeform 20"/>
          <p:cNvSpPr/>
          <p:nvPr/>
        </p:nvSpPr>
        <p:spPr>
          <a:xfrm>
            <a:off x="9144000" y="5443256"/>
            <a:ext cx="2240864" cy="1514950"/>
          </a:xfrm>
          <a:custGeom>
            <a:avLst/>
            <a:gdLst/>
            <a:ahLst/>
            <a:cxnLst/>
            <a:rect l="l" t="t" r="r" b="b"/>
            <a:pathLst>
              <a:path w="2240864" h="1514950">
                <a:moveTo>
                  <a:pt x="0" y="0"/>
                </a:moveTo>
                <a:lnTo>
                  <a:pt x="2240864" y="0"/>
                </a:lnTo>
                <a:lnTo>
                  <a:pt x="2240864" y="1514950"/>
                </a:lnTo>
                <a:lnTo>
                  <a:pt x="0" y="1514950"/>
                </a:lnTo>
                <a:lnTo>
                  <a:pt x="0" y="0"/>
                </a:lnTo>
                <a:close/>
              </a:path>
            </a:pathLst>
          </a:custGeom>
          <a:blipFill>
            <a:blip r:embed="rId10"/>
            <a:stretch>
              <a:fillRect/>
            </a:stretch>
          </a:blipFill>
        </p:spPr>
        <p:txBody>
          <a:bodyPr/>
          <a:lstStyle/>
          <a:p>
            <a:endParaRPr lang="en-US"/>
          </a:p>
        </p:txBody>
      </p:sp>
      <p:sp>
        <p:nvSpPr>
          <p:cNvPr id="21" name="AutoShape 21"/>
          <p:cNvSpPr/>
          <p:nvPr/>
        </p:nvSpPr>
        <p:spPr>
          <a:xfrm>
            <a:off x="9296400" y="8270021"/>
            <a:ext cx="873016" cy="0"/>
          </a:xfrm>
          <a:prstGeom prst="line">
            <a:avLst/>
          </a:prstGeom>
          <a:ln w="114300" cap="flat">
            <a:solidFill>
              <a:srgbClr val="7AB3FF"/>
            </a:solidFill>
            <a:prstDash val="solid"/>
            <a:headEnd type="none" w="sm" len="sm"/>
            <a:tailEnd type="arrow" w="med" len="sm"/>
          </a:ln>
        </p:spPr>
        <p:txBody>
          <a:bodyPr/>
          <a:lstStyle/>
          <a:p>
            <a:endParaRPr lang="en-US"/>
          </a:p>
        </p:txBody>
      </p:sp>
      <p:sp>
        <p:nvSpPr>
          <p:cNvPr id="22" name="Freeform 22"/>
          <p:cNvSpPr/>
          <p:nvPr/>
        </p:nvSpPr>
        <p:spPr>
          <a:xfrm>
            <a:off x="10356333" y="7367781"/>
            <a:ext cx="1735052" cy="1690180"/>
          </a:xfrm>
          <a:custGeom>
            <a:avLst/>
            <a:gdLst/>
            <a:ahLst/>
            <a:cxnLst/>
            <a:rect l="l" t="t" r="r" b="b"/>
            <a:pathLst>
              <a:path w="1735052" h="1690180">
                <a:moveTo>
                  <a:pt x="0" y="0"/>
                </a:moveTo>
                <a:lnTo>
                  <a:pt x="1735052" y="0"/>
                </a:lnTo>
                <a:lnTo>
                  <a:pt x="1735052" y="1690180"/>
                </a:lnTo>
                <a:lnTo>
                  <a:pt x="0" y="1690180"/>
                </a:lnTo>
                <a:lnTo>
                  <a:pt x="0" y="0"/>
                </a:lnTo>
                <a:close/>
              </a:path>
            </a:pathLst>
          </a:custGeom>
          <a:blipFill>
            <a:blip r:embed="rId11"/>
            <a:stretch>
              <a:fillRect/>
            </a:stretch>
          </a:blipFill>
        </p:spPr>
        <p:txBody>
          <a:bodyPr/>
          <a:lstStyle/>
          <a:p>
            <a:endParaRPr lang="en-US"/>
          </a:p>
        </p:txBody>
      </p:sp>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TÍNH TOÁN ĐỘNG HỌC</a:t>
            </a:r>
          </a:p>
        </p:txBody>
      </p:sp>
      <p:sp>
        <p:nvSpPr>
          <p:cNvPr id="24" name="TextBox 24"/>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14</a:t>
            </a:r>
          </a:p>
        </p:txBody>
      </p:sp>
      <p:sp>
        <p:nvSpPr>
          <p:cNvPr id="25" name="TextBox 25"/>
          <p:cNvSpPr txBox="1"/>
          <p:nvPr/>
        </p:nvSpPr>
        <p:spPr>
          <a:xfrm>
            <a:off x="9168992" y="4040276"/>
            <a:ext cx="2215872" cy="514350"/>
          </a:xfrm>
          <a:prstGeom prst="rect">
            <a:avLst/>
          </a:prstGeom>
        </p:spPr>
        <p:txBody>
          <a:bodyPr lIns="0" tIns="0" rIns="0" bIns="0" rtlCol="0" anchor="t">
            <a:spAutoFit/>
          </a:bodyPr>
          <a:lstStyle/>
          <a:p>
            <a:pPr algn="ctr">
              <a:lnSpc>
                <a:spcPts val="4200"/>
              </a:lnSpc>
            </a:pPr>
            <a:r>
              <a:rPr lang="en-US" sz="3000">
                <a:solidFill>
                  <a:srgbClr val="000000"/>
                </a:solidFill>
                <a:latin typeface="Clear Sans"/>
                <a:ea typeface="Clear Sans"/>
                <a:cs typeface="Clear Sans"/>
                <a:sym typeface="Clear Sans"/>
              </a:rPr>
              <a:t>Ma trận xoay</a:t>
            </a:r>
          </a:p>
        </p:txBody>
      </p:sp>
      <p:grpSp>
        <p:nvGrpSpPr>
          <p:cNvPr id="26" name="Group 26"/>
          <p:cNvGrpSpPr/>
          <p:nvPr/>
        </p:nvGrpSpPr>
        <p:grpSpPr>
          <a:xfrm>
            <a:off x="-464552" y="511757"/>
            <a:ext cx="5752116" cy="694829"/>
            <a:chOff x="0" y="0"/>
            <a:chExt cx="1514961" cy="183000"/>
          </a:xfrm>
        </p:grpSpPr>
        <p:sp>
          <p:nvSpPr>
            <p:cNvPr id="27" name="Freeform 27"/>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8" name="TextBox 28"/>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30" name="AutoShape 30"/>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AutoShape 18"/>
          <p:cNvSpPr/>
          <p:nvPr/>
        </p:nvSpPr>
        <p:spPr>
          <a:xfrm>
            <a:off x="11352484" y="6435819"/>
            <a:ext cx="1026571" cy="0"/>
          </a:xfrm>
          <a:prstGeom prst="line">
            <a:avLst/>
          </a:prstGeom>
          <a:ln w="142875" cap="flat">
            <a:solidFill>
              <a:srgbClr val="7AB3FF"/>
            </a:solidFill>
            <a:prstDash val="solid"/>
            <a:headEnd type="none" w="sm" len="sm"/>
            <a:tailEnd type="arrow" w="med" len="sm"/>
          </a:ln>
        </p:spPr>
        <p:txBody>
          <a:bodyPr/>
          <a:lstStyle/>
          <a:p>
            <a:endParaRPr lang="en-US"/>
          </a:p>
        </p:txBody>
      </p:sp>
      <p:sp>
        <p:nvSpPr>
          <p:cNvPr id="19" name="Freeform 19"/>
          <p:cNvSpPr/>
          <p:nvPr/>
        </p:nvSpPr>
        <p:spPr>
          <a:xfrm>
            <a:off x="12807680" y="6136242"/>
            <a:ext cx="2617354" cy="599153"/>
          </a:xfrm>
          <a:custGeom>
            <a:avLst/>
            <a:gdLst/>
            <a:ahLst/>
            <a:cxnLst/>
            <a:rect l="l" t="t" r="r" b="b"/>
            <a:pathLst>
              <a:path w="2617354" h="599153">
                <a:moveTo>
                  <a:pt x="0" y="0"/>
                </a:moveTo>
                <a:lnTo>
                  <a:pt x="2617354" y="0"/>
                </a:lnTo>
                <a:lnTo>
                  <a:pt x="2617354" y="599154"/>
                </a:lnTo>
                <a:lnTo>
                  <a:pt x="0" y="599154"/>
                </a:lnTo>
                <a:lnTo>
                  <a:pt x="0" y="0"/>
                </a:lnTo>
                <a:close/>
              </a:path>
            </a:pathLst>
          </a:custGeom>
          <a:blipFill>
            <a:blip r:embed="rId8"/>
            <a:stretch>
              <a:fillRect/>
            </a:stretch>
          </a:blipFill>
        </p:spPr>
        <p:txBody>
          <a:bodyPr/>
          <a:lstStyle/>
          <a:p>
            <a:endParaRPr lang="en-US"/>
          </a:p>
        </p:txBody>
      </p:sp>
      <p:sp>
        <p:nvSpPr>
          <p:cNvPr id="20" name="Freeform 20"/>
          <p:cNvSpPr/>
          <p:nvPr/>
        </p:nvSpPr>
        <p:spPr>
          <a:xfrm>
            <a:off x="5887400" y="3497696"/>
            <a:ext cx="5168137" cy="5876246"/>
          </a:xfrm>
          <a:custGeom>
            <a:avLst/>
            <a:gdLst/>
            <a:ahLst/>
            <a:cxnLst/>
            <a:rect l="l" t="t" r="r" b="b"/>
            <a:pathLst>
              <a:path w="5168137" h="5876246">
                <a:moveTo>
                  <a:pt x="0" y="0"/>
                </a:moveTo>
                <a:lnTo>
                  <a:pt x="5168137" y="0"/>
                </a:lnTo>
                <a:lnTo>
                  <a:pt x="5168137" y="5876246"/>
                </a:lnTo>
                <a:lnTo>
                  <a:pt x="0" y="5876246"/>
                </a:lnTo>
                <a:lnTo>
                  <a:pt x="0" y="0"/>
                </a:lnTo>
                <a:close/>
              </a:path>
            </a:pathLst>
          </a:custGeom>
          <a:blipFill>
            <a:blip r:embed="rId9"/>
            <a:stretch>
              <a:fillRect/>
            </a:stretch>
          </a:blipFill>
        </p:spPr>
        <p:txBody>
          <a:bodyPr/>
          <a:lstStyle/>
          <a:p>
            <a:endParaRPr lang="en-US"/>
          </a:p>
        </p:txBody>
      </p:sp>
      <p:sp>
        <p:nvSpPr>
          <p:cNvPr id="21" name="TextBox 21"/>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TÍNH TOÁN ĐỘNG HỌC</a:t>
            </a:r>
          </a:p>
        </p:txBody>
      </p:sp>
      <p:sp>
        <p:nvSpPr>
          <p:cNvPr id="22" name="TextBox 22"/>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15</a:t>
            </a:r>
          </a:p>
        </p:txBody>
      </p:sp>
      <p:grpSp>
        <p:nvGrpSpPr>
          <p:cNvPr id="23" name="Group 23"/>
          <p:cNvGrpSpPr/>
          <p:nvPr/>
        </p:nvGrpSpPr>
        <p:grpSpPr>
          <a:xfrm>
            <a:off x="-464552" y="511757"/>
            <a:ext cx="5752116" cy="694829"/>
            <a:chOff x="0" y="0"/>
            <a:chExt cx="1514961" cy="183000"/>
          </a:xfrm>
        </p:grpSpPr>
        <p:sp>
          <p:nvSpPr>
            <p:cNvPr id="24" name="Freeform 24"/>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5" name="TextBox 25"/>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7" name="AutoShape 27"/>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4755" y="2947308"/>
            <a:ext cx="8689245" cy="6821058"/>
          </a:xfrm>
          <a:custGeom>
            <a:avLst/>
            <a:gdLst/>
            <a:ahLst/>
            <a:cxnLst/>
            <a:rect l="l" t="t" r="r" b="b"/>
            <a:pathLst>
              <a:path w="8689245" h="6821058">
                <a:moveTo>
                  <a:pt x="0" y="0"/>
                </a:moveTo>
                <a:lnTo>
                  <a:pt x="8689245" y="0"/>
                </a:lnTo>
                <a:lnTo>
                  <a:pt x="8689245" y="6821058"/>
                </a:lnTo>
                <a:lnTo>
                  <a:pt x="0" y="6821058"/>
                </a:lnTo>
                <a:lnTo>
                  <a:pt x="0" y="0"/>
                </a:lnTo>
                <a:close/>
              </a:path>
            </a:pathLst>
          </a:custGeom>
          <a:blipFill>
            <a:blip r:embed="rId2"/>
            <a:stretch>
              <a:fillRect/>
            </a:stretch>
          </a:blipFill>
        </p:spPr>
        <p:txBody>
          <a:bodyPr/>
          <a:lstStyle/>
          <a:p>
            <a:endParaRPr lang="en-US"/>
          </a:p>
        </p:txBody>
      </p:sp>
      <p:sp>
        <p:nvSpPr>
          <p:cNvPr id="3" name="Freeform 3"/>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5752116" cy="694829"/>
            <a:chOff x="0" y="0"/>
            <a:chExt cx="1514961" cy="183000"/>
          </a:xfrm>
        </p:grpSpPr>
        <p:sp>
          <p:nvSpPr>
            <p:cNvPr id="20" name="Freeform 20"/>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3" name="AutoShape 23"/>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8924806" y="3684489"/>
            <a:ext cx="5920004" cy="1212967"/>
          </a:xfrm>
          <a:custGeom>
            <a:avLst/>
            <a:gdLst/>
            <a:ahLst/>
            <a:cxnLst/>
            <a:rect l="l" t="t" r="r" b="b"/>
            <a:pathLst>
              <a:path w="5920004" h="1212967">
                <a:moveTo>
                  <a:pt x="0" y="0"/>
                </a:moveTo>
                <a:lnTo>
                  <a:pt x="5920004" y="0"/>
                </a:lnTo>
                <a:lnTo>
                  <a:pt x="5920004" y="1212967"/>
                </a:lnTo>
                <a:lnTo>
                  <a:pt x="0" y="1212967"/>
                </a:lnTo>
                <a:lnTo>
                  <a:pt x="0" y="0"/>
                </a:lnTo>
                <a:close/>
              </a:path>
            </a:pathLst>
          </a:custGeom>
          <a:blipFill>
            <a:blip r:embed="rId9"/>
            <a:stretch>
              <a:fillRect/>
            </a:stretch>
          </a:blipFill>
        </p:spPr>
        <p:txBody>
          <a:bodyPr/>
          <a:lstStyle/>
          <a:p>
            <a:endParaRPr lang="en-US"/>
          </a:p>
        </p:txBody>
      </p:sp>
      <p:sp>
        <p:nvSpPr>
          <p:cNvPr id="25" name="Freeform 25"/>
          <p:cNvSpPr/>
          <p:nvPr/>
        </p:nvSpPr>
        <p:spPr>
          <a:xfrm>
            <a:off x="9144000" y="5255785"/>
            <a:ext cx="4243319" cy="1165957"/>
          </a:xfrm>
          <a:custGeom>
            <a:avLst/>
            <a:gdLst/>
            <a:ahLst/>
            <a:cxnLst/>
            <a:rect l="l" t="t" r="r" b="b"/>
            <a:pathLst>
              <a:path w="4243319" h="1165957">
                <a:moveTo>
                  <a:pt x="0" y="0"/>
                </a:moveTo>
                <a:lnTo>
                  <a:pt x="4243319" y="0"/>
                </a:lnTo>
                <a:lnTo>
                  <a:pt x="4243319" y="1165957"/>
                </a:lnTo>
                <a:lnTo>
                  <a:pt x="0" y="1165957"/>
                </a:lnTo>
                <a:lnTo>
                  <a:pt x="0" y="0"/>
                </a:lnTo>
                <a:close/>
              </a:path>
            </a:pathLst>
          </a:custGeom>
          <a:blipFill>
            <a:blip r:embed="rId10"/>
            <a:stretch>
              <a:fillRect/>
            </a:stretch>
          </a:blipFill>
        </p:spPr>
        <p:txBody>
          <a:bodyPr/>
          <a:lstStyle/>
          <a:p>
            <a:endParaRPr lang="en-US"/>
          </a:p>
        </p:txBody>
      </p:sp>
      <p:sp>
        <p:nvSpPr>
          <p:cNvPr id="26" name="Freeform 26"/>
          <p:cNvSpPr/>
          <p:nvPr/>
        </p:nvSpPr>
        <p:spPr>
          <a:xfrm>
            <a:off x="7277781" y="8274910"/>
            <a:ext cx="10550440" cy="814356"/>
          </a:xfrm>
          <a:custGeom>
            <a:avLst/>
            <a:gdLst/>
            <a:ahLst/>
            <a:cxnLst/>
            <a:rect l="l" t="t" r="r" b="b"/>
            <a:pathLst>
              <a:path w="10550440" h="814356">
                <a:moveTo>
                  <a:pt x="0" y="0"/>
                </a:moveTo>
                <a:lnTo>
                  <a:pt x="10550439" y="0"/>
                </a:lnTo>
                <a:lnTo>
                  <a:pt x="10550439" y="814357"/>
                </a:lnTo>
                <a:lnTo>
                  <a:pt x="0" y="814357"/>
                </a:lnTo>
                <a:lnTo>
                  <a:pt x="0" y="0"/>
                </a:lnTo>
                <a:close/>
              </a:path>
            </a:pathLst>
          </a:custGeom>
          <a:blipFill>
            <a:blip r:embed="rId11"/>
            <a:stretch>
              <a:fillRect/>
            </a:stretch>
          </a:blipFill>
        </p:spPr>
        <p:txBody>
          <a:bodyPr/>
          <a:lstStyle/>
          <a:p>
            <a:endParaRPr lang="en-US"/>
          </a:p>
        </p:txBody>
      </p:sp>
      <p:sp>
        <p:nvSpPr>
          <p:cNvPr id="27" name="Freeform 27"/>
          <p:cNvSpPr/>
          <p:nvPr/>
        </p:nvSpPr>
        <p:spPr>
          <a:xfrm>
            <a:off x="9144000" y="6783692"/>
            <a:ext cx="2530647" cy="627905"/>
          </a:xfrm>
          <a:custGeom>
            <a:avLst/>
            <a:gdLst/>
            <a:ahLst/>
            <a:cxnLst/>
            <a:rect l="l" t="t" r="r" b="b"/>
            <a:pathLst>
              <a:path w="2530647" h="627905">
                <a:moveTo>
                  <a:pt x="0" y="0"/>
                </a:moveTo>
                <a:lnTo>
                  <a:pt x="2530647" y="0"/>
                </a:lnTo>
                <a:lnTo>
                  <a:pt x="2530647" y="627905"/>
                </a:lnTo>
                <a:lnTo>
                  <a:pt x="0" y="627905"/>
                </a:lnTo>
                <a:lnTo>
                  <a:pt x="0" y="0"/>
                </a:lnTo>
                <a:close/>
              </a:path>
            </a:pathLst>
          </a:custGeom>
          <a:blipFill>
            <a:blip r:embed="rId12"/>
            <a:stretch>
              <a:fillRect/>
            </a:stretch>
          </a:blipFill>
        </p:spPr>
        <p:txBody>
          <a:bodyPr/>
          <a:lstStyle/>
          <a:p>
            <a:endParaRPr lang="en-US"/>
          </a:p>
        </p:txBody>
      </p:sp>
      <p:sp>
        <p:nvSpPr>
          <p:cNvPr id="28" name="Freeform 28"/>
          <p:cNvSpPr/>
          <p:nvPr/>
        </p:nvSpPr>
        <p:spPr>
          <a:xfrm>
            <a:off x="9144000" y="7621840"/>
            <a:ext cx="1265324" cy="653070"/>
          </a:xfrm>
          <a:custGeom>
            <a:avLst/>
            <a:gdLst/>
            <a:ahLst/>
            <a:cxnLst/>
            <a:rect l="l" t="t" r="r" b="b"/>
            <a:pathLst>
              <a:path w="1265324" h="653070">
                <a:moveTo>
                  <a:pt x="0" y="0"/>
                </a:moveTo>
                <a:lnTo>
                  <a:pt x="1265324" y="0"/>
                </a:lnTo>
                <a:lnTo>
                  <a:pt x="1265324" y="653070"/>
                </a:lnTo>
                <a:lnTo>
                  <a:pt x="0" y="653070"/>
                </a:lnTo>
                <a:lnTo>
                  <a:pt x="0" y="0"/>
                </a:lnTo>
                <a:close/>
              </a:path>
            </a:pathLst>
          </a:custGeom>
          <a:blipFill>
            <a:blip r:embed="rId13"/>
            <a:stretch>
              <a:fillRect/>
            </a:stretch>
          </a:blipFill>
        </p:spPr>
        <p:txBody>
          <a:bodyPr/>
          <a:lstStyle/>
          <a:p>
            <a:endParaRPr lang="en-US"/>
          </a:p>
        </p:txBody>
      </p:sp>
      <p:sp>
        <p:nvSpPr>
          <p:cNvPr id="29" name="TextBox 2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TÍNH TOÁN ĐỘNG HỌC</a:t>
            </a:r>
          </a:p>
        </p:txBody>
      </p:sp>
      <p:sp>
        <p:nvSpPr>
          <p:cNvPr id="30" name="TextBox 30"/>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5914706"/>
            <a:ext cx="11267559" cy="2912702"/>
          </a:xfrm>
          <a:custGeom>
            <a:avLst/>
            <a:gdLst/>
            <a:ahLst/>
            <a:cxnLst/>
            <a:rect l="l" t="t" r="r" b="b"/>
            <a:pathLst>
              <a:path w="11267559" h="2912702">
                <a:moveTo>
                  <a:pt x="0" y="0"/>
                </a:moveTo>
                <a:lnTo>
                  <a:pt x="11267559" y="0"/>
                </a:lnTo>
                <a:lnTo>
                  <a:pt x="11267559" y="2912702"/>
                </a:lnTo>
                <a:lnTo>
                  <a:pt x="0" y="2912702"/>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1091011" y="3138647"/>
            <a:ext cx="6057320" cy="5840987"/>
          </a:xfrm>
          <a:custGeom>
            <a:avLst/>
            <a:gdLst/>
            <a:ahLst/>
            <a:cxnLst/>
            <a:rect l="l" t="t" r="r" b="b"/>
            <a:pathLst>
              <a:path w="6057320" h="5840987">
                <a:moveTo>
                  <a:pt x="0" y="0"/>
                </a:moveTo>
                <a:lnTo>
                  <a:pt x="6057321" y="0"/>
                </a:lnTo>
                <a:lnTo>
                  <a:pt x="6057321" y="5840987"/>
                </a:lnTo>
                <a:lnTo>
                  <a:pt x="0" y="5840987"/>
                </a:lnTo>
                <a:lnTo>
                  <a:pt x="0" y="0"/>
                </a:lnTo>
                <a:close/>
              </a:path>
            </a:pathLst>
          </a:custGeom>
          <a:blipFill>
            <a:blip r:embed="rId7"/>
            <a:stretch>
              <a:fillRect/>
            </a:stretch>
          </a:blipFill>
        </p:spPr>
        <p:txBody>
          <a:bodyPr/>
          <a:lstStyle/>
          <a:p>
            <a:endParaRPr lang="en-US"/>
          </a:p>
        </p:txBody>
      </p:sp>
      <p:sp>
        <p:nvSpPr>
          <p:cNvPr id="7" name="Freeform 7"/>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5735000" y="1810891"/>
            <a:ext cx="6818001" cy="1136417"/>
            <a:chOff x="0" y="0"/>
            <a:chExt cx="1795687" cy="299303"/>
          </a:xfrm>
        </p:grpSpPr>
        <p:sp>
          <p:nvSpPr>
            <p:cNvPr id="11" name="Freeform 11"/>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2" name="TextBox 12"/>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87400" y="2002230"/>
            <a:ext cx="6818001" cy="1136417"/>
            <a:chOff x="0" y="0"/>
            <a:chExt cx="1795687" cy="299303"/>
          </a:xfrm>
        </p:grpSpPr>
        <p:sp>
          <p:nvSpPr>
            <p:cNvPr id="14" name="Freeform 14"/>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326841" y="9098183"/>
            <a:ext cx="2511101" cy="694829"/>
            <a:chOff x="0" y="0"/>
            <a:chExt cx="661360" cy="183000"/>
          </a:xfrm>
        </p:grpSpPr>
        <p:sp>
          <p:nvSpPr>
            <p:cNvPr id="17" name="Freeform 17"/>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8" name="TextBox 18"/>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20" name="TextBox 20"/>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HOẠCH ĐỊNH QUỸ ĐẠO</a:t>
            </a:r>
          </a:p>
        </p:txBody>
      </p:sp>
      <p:sp>
        <p:nvSpPr>
          <p:cNvPr id="21" name="TextBox 21"/>
          <p:cNvSpPr txBox="1"/>
          <p:nvPr/>
        </p:nvSpPr>
        <p:spPr>
          <a:xfrm>
            <a:off x="16688791" y="9210675"/>
            <a:ext cx="142693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17</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213477" y="3138647"/>
            <a:ext cx="4252263" cy="7218958"/>
          </a:xfrm>
          <a:custGeom>
            <a:avLst/>
            <a:gdLst/>
            <a:ahLst/>
            <a:cxnLst/>
            <a:rect l="l" t="t" r="r" b="b"/>
            <a:pathLst>
              <a:path w="4252263" h="7218958">
                <a:moveTo>
                  <a:pt x="0" y="0"/>
                </a:moveTo>
                <a:lnTo>
                  <a:pt x="4252263" y="0"/>
                </a:lnTo>
                <a:lnTo>
                  <a:pt x="4252263" y="7218957"/>
                </a:lnTo>
                <a:lnTo>
                  <a:pt x="0" y="7218957"/>
                </a:lnTo>
                <a:lnTo>
                  <a:pt x="0" y="0"/>
                </a:lnTo>
                <a:close/>
              </a:path>
            </a:pathLst>
          </a:custGeom>
          <a:blipFill>
            <a:blip r:embed="rId8"/>
            <a:stretch>
              <a:fillRect/>
            </a:stretch>
          </a:blipFill>
        </p:spPr>
        <p:txBody>
          <a:bodyPr/>
          <a:lstStyle/>
          <a:p>
            <a:endParaRPr lang="en-US"/>
          </a:p>
        </p:txBody>
      </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GIẢI THUẬT XỬ LÝ ẢNH</a:t>
            </a:r>
          </a:p>
        </p:txBody>
      </p:sp>
      <p:sp>
        <p:nvSpPr>
          <p:cNvPr id="20" name="TextBox 20"/>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18</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835125" y="2106983"/>
            <a:ext cx="4617749" cy="653306"/>
          </a:xfrm>
          <a:prstGeom prst="rect">
            <a:avLst/>
          </a:prstGeom>
        </p:spPr>
        <p:txBody>
          <a:bodyPr lIns="0" tIns="0" rIns="0" bIns="0" rtlCol="0" anchor="t">
            <a:spAutoFit/>
          </a:bodyPr>
          <a:lstStyle/>
          <a:p>
            <a:pPr algn="ctr">
              <a:lnSpc>
                <a:spcPts val="5465"/>
              </a:lnSpc>
            </a:pPr>
            <a:r>
              <a:rPr lang="en-US" sz="3904">
                <a:solidFill>
                  <a:srgbClr val="204295"/>
                </a:solidFill>
                <a:latin typeface="Clear Sans"/>
                <a:ea typeface="Clear Sans"/>
                <a:cs typeface="Clear Sans"/>
                <a:sym typeface="Clear Sans"/>
              </a:rPr>
              <a:t>NỘI DUNG</a:t>
            </a:r>
          </a:p>
        </p:txBody>
      </p:sp>
      <p:sp>
        <p:nvSpPr>
          <p:cNvPr id="18" name="TextBox 18"/>
          <p:cNvSpPr txBox="1"/>
          <p:nvPr/>
        </p:nvSpPr>
        <p:spPr>
          <a:xfrm>
            <a:off x="5735000" y="3767297"/>
            <a:ext cx="10909696" cy="4059936"/>
          </a:xfrm>
          <a:prstGeom prst="rect">
            <a:avLst/>
          </a:prstGeom>
        </p:spPr>
        <p:txBody>
          <a:bodyPr lIns="0" tIns="0" rIns="0" bIns="0" rtlCol="0" anchor="t">
            <a:spAutoFit/>
          </a:bodyPr>
          <a:lstStyle/>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Giới thiệu tổng quan</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Nhiệm vụ đề tài</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Xây dựng hệ thống</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Thiết kế phần cứng</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Đánh giá kết quả</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Kết luận</a:t>
            </a:r>
          </a:p>
        </p:txBody>
      </p:sp>
      <p:sp>
        <p:nvSpPr>
          <p:cNvPr id="19" name="TextBox 19"/>
          <p:cNvSpPr txBox="1"/>
          <p:nvPr/>
        </p:nvSpPr>
        <p:spPr>
          <a:xfrm>
            <a:off x="16688791" y="9210675"/>
            <a:ext cx="128268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a:t>
            </a:r>
          </a:p>
        </p:txBody>
      </p:sp>
      <p:sp>
        <p:nvSpPr>
          <p:cNvPr id="20" name="AutoShape 20"/>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Nội dung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SURF</a:t>
            </a:r>
          </a:p>
        </p:txBody>
      </p:sp>
      <p:sp>
        <p:nvSpPr>
          <p:cNvPr id="19" name="TextBox 19"/>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19</a:t>
            </a:r>
          </a:p>
        </p:txBody>
      </p:sp>
      <p:sp>
        <p:nvSpPr>
          <p:cNvPr id="20" name="TextBox 20"/>
          <p:cNvSpPr txBox="1"/>
          <p:nvPr/>
        </p:nvSpPr>
        <p:spPr>
          <a:xfrm>
            <a:off x="2352376" y="5287390"/>
            <a:ext cx="14287280" cy="1180465"/>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SURF (Speeded-Up Robust Features) được đề xuất bởi </a:t>
            </a:r>
            <a:r>
              <a:rPr lang="en-US" sz="3399" b="1">
                <a:solidFill>
                  <a:srgbClr val="204295"/>
                </a:solidFill>
                <a:latin typeface="Clear Sans Bold"/>
                <a:ea typeface="Clear Sans Bold"/>
                <a:cs typeface="Clear Sans Bold"/>
                <a:sym typeface="Clear Sans Bold"/>
              </a:rPr>
              <a:t>Herbert Bay, Tinne Tuytelaars, và Luc Van Gool</a:t>
            </a:r>
            <a:r>
              <a:rPr lang="en-US" sz="3399">
                <a:solidFill>
                  <a:srgbClr val="204295"/>
                </a:solidFill>
                <a:latin typeface="Clear Sans"/>
                <a:ea typeface="Clear Sans"/>
                <a:cs typeface="Clear Sans"/>
                <a:sym typeface="Clear Sans"/>
              </a:rPr>
              <a:t> vào năm </a:t>
            </a:r>
            <a:r>
              <a:rPr lang="en-US" sz="3399" b="1">
                <a:solidFill>
                  <a:srgbClr val="204295"/>
                </a:solidFill>
                <a:latin typeface="Clear Sans Bold"/>
                <a:ea typeface="Clear Sans Bold"/>
                <a:cs typeface="Clear Sans Bold"/>
                <a:sym typeface="Clear Sans Bold"/>
              </a:rPr>
              <a:t>2006</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5752116" cy="694829"/>
            <a:chOff x="0" y="0"/>
            <a:chExt cx="1514961" cy="183000"/>
          </a:xfrm>
        </p:grpSpPr>
        <p:sp>
          <p:nvSpPr>
            <p:cNvPr id="19" name="Freeform 19"/>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2" name="AutoShape 22"/>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2489564" y="3593457"/>
            <a:ext cx="13084559" cy="5210034"/>
          </a:xfrm>
          <a:custGeom>
            <a:avLst/>
            <a:gdLst/>
            <a:ahLst/>
            <a:cxnLst/>
            <a:rect l="l" t="t" r="r" b="b"/>
            <a:pathLst>
              <a:path w="13084559" h="5210034">
                <a:moveTo>
                  <a:pt x="0" y="0"/>
                </a:moveTo>
                <a:lnTo>
                  <a:pt x="13084560" y="0"/>
                </a:lnTo>
                <a:lnTo>
                  <a:pt x="13084560" y="5210033"/>
                </a:lnTo>
                <a:lnTo>
                  <a:pt x="0" y="52100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SURF</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20</a:t>
            </a:r>
          </a:p>
        </p:txBody>
      </p:sp>
      <p:sp>
        <p:nvSpPr>
          <p:cNvPr id="26" name="TextBox 26"/>
          <p:cNvSpPr txBox="1"/>
          <p:nvPr/>
        </p:nvSpPr>
        <p:spPr>
          <a:xfrm>
            <a:off x="7781759" y="7414745"/>
            <a:ext cx="2500170" cy="646430"/>
          </a:xfrm>
          <a:prstGeom prst="rect">
            <a:avLst/>
          </a:prstGeom>
        </p:spPr>
        <p:txBody>
          <a:bodyPr lIns="0" tIns="0" rIns="0" bIns="0" rtlCol="0" anchor="t">
            <a:spAutoFit/>
          </a:bodyPr>
          <a:lstStyle/>
          <a:p>
            <a:pPr algn="ctr">
              <a:lnSpc>
                <a:spcPts val="5319"/>
              </a:lnSpc>
            </a:pPr>
            <a:r>
              <a:rPr lang="en-US" sz="3799" b="1">
                <a:solidFill>
                  <a:srgbClr val="204295"/>
                </a:solidFill>
                <a:latin typeface="Clear Sans Bold"/>
                <a:ea typeface="Clear Sans Bold"/>
                <a:cs typeface="Clear Sans Bold"/>
                <a:sym typeface="Clear Sans Bold"/>
              </a:rPr>
              <a:t>Keypoint</a:t>
            </a:r>
          </a:p>
        </p:txBody>
      </p:sp>
      <p:sp>
        <p:nvSpPr>
          <p:cNvPr id="27" name="TextBox 27"/>
          <p:cNvSpPr txBox="1"/>
          <p:nvPr/>
        </p:nvSpPr>
        <p:spPr>
          <a:xfrm>
            <a:off x="7640896" y="4258847"/>
            <a:ext cx="2781895" cy="695961"/>
          </a:xfrm>
          <a:prstGeom prst="rect">
            <a:avLst/>
          </a:prstGeom>
        </p:spPr>
        <p:txBody>
          <a:bodyPr lIns="0" tIns="0" rIns="0" bIns="0" rtlCol="0" anchor="t">
            <a:spAutoFit/>
          </a:bodyPr>
          <a:lstStyle/>
          <a:p>
            <a:pPr algn="ctr">
              <a:lnSpc>
                <a:spcPts val="5739"/>
              </a:lnSpc>
            </a:pPr>
            <a:r>
              <a:rPr lang="en-US" sz="4099" b="1">
                <a:solidFill>
                  <a:srgbClr val="204295"/>
                </a:solidFill>
                <a:latin typeface="Clear Sans Bold"/>
                <a:ea typeface="Clear Sans Bold"/>
                <a:cs typeface="Clear Sans Bold"/>
                <a:sym typeface="Clear Sans Bold"/>
              </a:rPr>
              <a:t>Descriptors</a:t>
            </a:r>
          </a:p>
        </p:txBody>
      </p:sp>
      <p:sp>
        <p:nvSpPr>
          <p:cNvPr id="28" name="TextBox 28"/>
          <p:cNvSpPr txBox="1"/>
          <p:nvPr/>
        </p:nvSpPr>
        <p:spPr>
          <a:xfrm>
            <a:off x="12293767" y="5802534"/>
            <a:ext cx="3280356" cy="629920"/>
          </a:xfrm>
          <a:prstGeom prst="rect">
            <a:avLst/>
          </a:prstGeom>
        </p:spPr>
        <p:txBody>
          <a:bodyPr lIns="0" tIns="0" rIns="0" bIns="0" rtlCol="0" anchor="t">
            <a:spAutoFit/>
          </a:bodyPr>
          <a:lstStyle/>
          <a:p>
            <a:pPr algn="ctr">
              <a:lnSpc>
                <a:spcPts val="5179"/>
              </a:lnSpc>
            </a:pPr>
            <a:r>
              <a:rPr lang="en-US" sz="3699" b="1">
                <a:solidFill>
                  <a:srgbClr val="204295"/>
                </a:solidFill>
                <a:latin typeface="Clear Sans Bold"/>
                <a:ea typeface="Clear Sans Bold"/>
                <a:cs typeface="Clear Sans Bold"/>
                <a:sym typeface="Clear Sans Bold"/>
              </a:rPr>
              <a:t>good_matches </a:t>
            </a:r>
          </a:p>
        </p:txBody>
      </p:sp>
      <p:sp>
        <p:nvSpPr>
          <p:cNvPr id="29" name="TextBox 29"/>
          <p:cNvSpPr txBox="1"/>
          <p:nvPr/>
        </p:nvSpPr>
        <p:spPr>
          <a:xfrm>
            <a:off x="10946371" y="3773893"/>
            <a:ext cx="3213259"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Lowe’s ratio test</a:t>
            </a:r>
          </a:p>
        </p:txBody>
      </p:sp>
      <p:sp>
        <p:nvSpPr>
          <p:cNvPr id="30" name="TextBox 30"/>
          <p:cNvSpPr txBox="1"/>
          <p:nvPr/>
        </p:nvSpPr>
        <p:spPr>
          <a:xfrm>
            <a:off x="3264081" y="5048250"/>
            <a:ext cx="1612719" cy="804546"/>
          </a:xfrm>
          <a:prstGeom prst="rect">
            <a:avLst/>
          </a:prstGeom>
        </p:spPr>
        <p:txBody>
          <a:bodyPr wrap="square" lIns="0" tIns="0" rIns="0" bIns="0" rtlCol="0" anchor="t">
            <a:spAutoFit/>
          </a:bodyPr>
          <a:lstStyle/>
          <a:p>
            <a:pPr algn="ctr">
              <a:lnSpc>
                <a:spcPts val="6579"/>
              </a:lnSpc>
            </a:pPr>
            <a:r>
              <a:rPr lang="en-US" sz="4699" b="1" dirty="0">
                <a:solidFill>
                  <a:srgbClr val="C4DCFF"/>
                </a:solidFill>
                <a:latin typeface="Clear Sans Bold"/>
                <a:ea typeface="Clear Sans Bold"/>
                <a:cs typeface="Clear Sans Bold"/>
                <a:sym typeface="Clear Sans Bold"/>
              </a:rPr>
              <a:t>SURF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4558752" y="3549434"/>
            <a:ext cx="9475296" cy="5708866"/>
          </a:xfrm>
          <a:custGeom>
            <a:avLst/>
            <a:gdLst/>
            <a:ahLst/>
            <a:cxnLst/>
            <a:rect l="l" t="t" r="r" b="b"/>
            <a:pathLst>
              <a:path w="9475296" h="5708866">
                <a:moveTo>
                  <a:pt x="0" y="0"/>
                </a:moveTo>
                <a:lnTo>
                  <a:pt x="9475296" y="0"/>
                </a:lnTo>
                <a:lnTo>
                  <a:pt x="9475296" y="5708866"/>
                </a:lnTo>
                <a:lnTo>
                  <a:pt x="0" y="5708866"/>
                </a:lnTo>
                <a:lnTo>
                  <a:pt x="0" y="0"/>
                </a:lnTo>
                <a:close/>
              </a:path>
            </a:pathLst>
          </a:custGeom>
          <a:blipFill>
            <a:blip r:embed="rId8"/>
            <a:stretch>
              <a:fillRect/>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SURF</a:t>
            </a:r>
          </a:p>
        </p:txBody>
      </p:sp>
      <p:sp>
        <p:nvSpPr>
          <p:cNvPr id="20" name="TextBox 20"/>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21</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3645771" y="4072097"/>
            <a:ext cx="11301259" cy="4252099"/>
          </a:xfrm>
          <a:custGeom>
            <a:avLst/>
            <a:gdLst/>
            <a:ahLst/>
            <a:cxnLst/>
            <a:rect l="l" t="t" r="r" b="b"/>
            <a:pathLst>
              <a:path w="11301259" h="4252099">
                <a:moveTo>
                  <a:pt x="0" y="0"/>
                </a:moveTo>
                <a:lnTo>
                  <a:pt x="11301258" y="0"/>
                </a:lnTo>
                <a:lnTo>
                  <a:pt x="11301258" y="4252098"/>
                </a:lnTo>
                <a:lnTo>
                  <a:pt x="0" y="4252098"/>
                </a:lnTo>
                <a:lnTo>
                  <a:pt x="0" y="0"/>
                </a:lnTo>
                <a:close/>
              </a:path>
            </a:pathLst>
          </a:custGeom>
          <a:blipFill>
            <a:blip r:embed="rId8"/>
            <a:stretch>
              <a:fillRect/>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HOMOGRAPHY</a:t>
            </a:r>
          </a:p>
        </p:txBody>
      </p:sp>
      <p:sp>
        <p:nvSpPr>
          <p:cNvPr id="20" name="TextBox 20"/>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22</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4956962" y="3628103"/>
            <a:ext cx="8678877" cy="5836545"/>
          </a:xfrm>
          <a:custGeom>
            <a:avLst/>
            <a:gdLst/>
            <a:ahLst/>
            <a:cxnLst/>
            <a:rect l="l" t="t" r="r" b="b"/>
            <a:pathLst>
              <a:path w="8678877" h="5836545">
                <a:moveTo>
                  <a:pt x="0" y="0"/>
                </a:moveTo>
                <a:lnTo>
                  <a:pt x="8678876" y="0"/>
                </a:lnTo>
                <a:lnTo>
                  <a:pt x="8678876" y="5836545"/>
                </a:lnTo>
                <a:lnTo>
                  <a:pt x="0" y="5836545"/>
                </a:lnTo>
                <a:lnTo>
                  <a:pt x="0" y="0"/>
                </a:lnTo>
                <a:close/>
              </a:path>
            </a:pathLst>
          </a:custGeom>
          <a:blipFill>
            <a:blip r:embed="rId8"/>
            <a:stretch>
              <a:fillRect/>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HOMOGRAPHY</a:t>
            </a:r>
          </a:p>
        </p:txBody>
      </p:sp>
      <p:sp>
        <p:nvSpPr>
          <p:cNvPr id="20" name="TextBox 20"/>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23</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2772270" y="3547383"/>
            <a:ext cx="2962730" cy="2699142"/>
          </a:xfrm>
          <a:custGeom>
            <a:avLst/>
            <a:gdLst/>
            <a:ahLst/>
            <a:cxnLst/>
            <a:rect l="l" t="t" r="r" b="b"/>
            <a:pathLst>
              <a:path w="2962730" h="2699142">
                <a:moveTo>
                  <a:pt x="0" y="0"/>
                </a:moveTo>
                <a:lnTo>
                  <a:pt x="2962730" y="0"/>
                </a:lnTo>
                <a:lnTo>
                  <a:pt x="2962730" y="2699142"/>
                </a:lnTo>
                <a:lnTo>
                  <a:pt x="0" y="2699142"/>
                </a:lnTo>
                <a:lnTo>
                  <a:pt x="0" y="0"/>
                </a:lnTo>
                <a:close/>
              </a:path>
            </a:pathLst>
          </a:custGeom>
          <a:blipFill>
            <a:blip r:embed="rId8"/>
            <a:stretch>
              <a:fillRect/>
            </a:stretch>
          </a:blipFill>
        </p:spPr>
        <p:txBody>
          <a:bodyPr/>
          <a:lstStyle/>
          <a:p>
            <a:endParaRPr lang="en-US"/>
          </a:p>
        </p:txBody>
      </p:sp>
      <p:sp>
        <p:nvSpPr>
          <p:cNvPr id="19" name="Freeform 19"/>
          <p:cNvSpPr/>
          <p:nvPr/>
        </p:nvSpPr>
        <p:spPr>
          <a:xfrm>
            <a:off x="7798641" y="3547383"/>
            <a:ext cx="2995518" cy="2699142"/>
          </a:xfrm>
          <a:custGeom>
            <a:avLst/>
            <a:gdLst/>
            <a:ahLst/>
            <a:cxnLst/>
            <a:rect l="l" t="t" r="r" b="b"/>
            <a:pathLst>
              <a:path w="2995518" h="2699142">
                <a:moveTo>
                  <a:pt x="0" y="0"/>
                </a:moveTo>
                <a:lnTo>
                  <a:pt x="2995518" y="0"/>
                </a:lnTo>
                <a:lnTo>
                  <a:pt x="2995518" y="2699142"/>
                </a:lnTo>
                <a:lnTo>
                  <a:pt x="0" y="2699142"/>
                </a:lnTo>
                <a:lnTo>
                  <a:pt x="0" y="0"/>
                </a:lnTo>
                <a:close/>
              </a:path>
            </a:pathLst>
          </a:custGeom>
          <a:blipFill>
            <a:blip r:embed="rId9"/>
            <a:stretch>
              <a:fillRect/>
            </a:stretch>
          </a:blipFill>
        </p:spPr>
        <p:txBody>
          <a:bodyPr/>
          <a:lstStyle/>
          <a:p>
            <a:endParaRPr lang="en-US"/>
          </a:p>
        </p:txBody>
      </p:sp>
      <p:sp>
        <p:nvSpPr>
          <p:cNvPr id="20" name="Freeform 20"/>
          <p:cNvSpPr/>
          <p:nvPr/>
        </p:nvSpPr>
        <p:spPr>
          <a:xfrm>
            <a:off x="12644948" y="3585483"/>
            <a:ext cx="2952187" cy="2699142"/>
          </a:xfrm>
          <a:custGeom>
            <a:avLst/>
            <a:gdLst/>
            <a:ahLst/>
            <a:cxnLst/>
            <a:rect l="l" t="t" r="r" b="b"/>
            <a:pathLst>
              <a:path w="2952187" h="2699142">
                <a:moveTo>
                  <a:pt x="0" y="0"/>
                </a:moveTo>
                <a:lnTo>
                  <a:pt x="2952186" y="0"/>
                </a:lnTo>
                <a:lnTo>
                  <a:pt x="2952186" y="2699142"/>
                </a:lnTo>
                <a:lnTo>
                  <a:pt x="0" y="2699142"/>
                </a:lnTo>
                <a:lnTo>
                  <a:pt x="0" y="0"/>
                </a:lnTo>
                <a:close/>
              </a:path>
            </a:pathLst>
          </a:custGeom>
          <a:blipFill>
            <a:blip r:embed="rId10"/>
            <a:stretch>
              <a:fillRect/>
            </a:stretch>
          </a:blipFill>
        </p:spPr>
        <p:txBody>
          <a:bodyPr/>
          <a:lstStyle/>
          <a:p>
            <a:endParaRPr lang="en-US"/>
          </a:p>
        </p:txBody>
      </p:sp>
      <p:sp>
        <p:nvSpPr>
          <p:cNvPr id="21" name="Freeform 21"/>
          <p:cNvSpPr/>
          <p:nvPr/>
        </p:nvSpPr>
        <p:spPr>
          <a:xfrm>
            <a:off x="7879691" y="6865650"/>
            <a:ext cx="2833417" cy="2598998"/>
          </a:xfrm>
          <a:custGeom>
            <a:avLst/>
            <a:gdLst/>
            <a:ahLst/>
            <a:cxnLst/>
            <a:rect l="l" t="t" r="r" b="b"/>
            <a:pathLst>
              <a:path w="2833417" h="2598998">
                <a:moveTo>
                  <a:pt x="0" y="0"/>
                </a:moveTo>
                <a:lnTo>
                  <a:pt x="2833418" y="0"/>
                </a:lnTo>
                <a:lnTo>
                  <a:pt x="2833418" y="2598998"/>
                </a:lnTo>
                <a:lnTo>
                  <a:pt x="0" y="2598998"/>
                </a:lnTo>
                <a:lnTo>
                  <a:pt x="0" y="0"/>
                </a:lnTo>
                <a:close/>
              </a:path>
            </a:pathLst>
          </a:custGeom>
          <a:blipFill>
            <a:blip r:embed="rId11"/>
            <a:stretch>
              <a:fillRect/>
            </a:stretch>
          </a:blipFill>
        </p:spPr>
        <p:txBody>
          <a:bodyPr/>
          <a:lstStyle/>
          <a:p>
            <a:endParaRPr lang="en-US"/>
          </a:p>
        </p:txBody>
      </p:sp>
      <p:sp>
        <p:nvSpPr>
          <p:cNvPr id="22" name="TextBox 22"/>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XÁC ĐỊNH TỌA ĐỘ TÂM</a:t>
            </a:r>
          </a:p>
        </p:txBody>
      </p:sp>
      <p:sp>
        <p:nvSpPr>
          <p:cNvPr id="23" name="TextBox 23"/>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24</a:t>
            </a:r>
          </a:p>
        </p:txBody>
      </p:sp>
      <p:sp>
        <p:nvSpPr>
          <p:cNvPr id="24" name="AutoShape 24"/>
          <p:cNvSpPr/>
          <p:nvPr/>
        </p:nvSpPr>
        <p:spPr>
          <a:xfrm>
            <a:off x="5735000" y="4896954"/>
            <a:ext cx="2063641" cy="0"/>
          </a:xfrm>
          <a:prstGeom prst="line">
            <a:avLst/>
          </a:prstGeom>
          <a:ln w="76200" cap="flat">
            <a:solidFill>
              <a:srgbClr val="7AB3FF"/>
            </a:solidFill>
            <a:prstDash val="solid"/>
            <a:headEnd type="none" w="sm" len="sm"/>
            <a:tailEnd type="triangle" w="lg" len="med"/>
          </a:ln>
        </p:spPr>
        <p:txBody>
          <a:bodyPr/>
          <a:lstStyle/>
          <a:p>
            <a:endParaRPr lang="en-US"/>
          </a:p>
        </p:txBody>
      </p:sp>
      <p:sp>
        <p:nvSpPr>
          <p:cNvPr id="25" name="AutoShape 25"/>
          <p:cNvSpPr/>
          <p:nvPr/>
        </p:nvSpPr>
        <p:spPr>
          <a:xfrm flipV="1">
            <a:off x="10794159" y="4935054"/>
            <a:ext cx="1850789" cy="0"/>
          </a:xfrm>
          <a:prstGeom prst="line">
            <a:avLst/>
          </a:prstGeom>
          <a:ln w="76200" cap="flat">
            <a:solidFill>
              <a:srgbClr val="7AB3FF"/>
            </a:solidFill>
            <a:prstDash val="solid"/>
            <a:headEnd type="none" w="sm" len="sm"/>
            <a:tailEnd type="triangle" w="lg" len="med"/>
          </a:ln>
        </p:spPr>
        <p:txBody>
          <a:bodyPr/>
          <a:lstStyle/>
          <a:p>
            <a:endParaRPr lang="en-US"/>
          </a:p>
        </p:txBody>
      </p:sp>
      <p:sp>
        <p:nvSpPr>
          <p:cNvPr id="26" name="AutoShape 26"/>
          <p:cNvSpPr/>
          <p:nvPr/>
        </p:nvSpPr>
        <p:spPr>
          <a:xfrm flipH="1">
            <a:off x="10713109" y="6284625"/>
            <a:ext cx="3407933" cy="1880524"/>
          </a:xfrm>
          <a:prstGeom prst="line">
            <a:avLst/>
          </a:prstGeom>
          <a:ln w="76200" cap="flat">
            <a:solidFill>
              <a:srgbClr val="7AB3FF"/>
            </a:solidFill>
            <a:prstDash val="solid"/>
            <a:headEnd type="none" w="sm" len="sm"/>
            <a:tailEnd type="triangle" w="lg" len="med"/>
          </a:ln>
        </p:spPr>
        <p:txBody>
          <a:bodyPr/>
          <a:lstStyle/>
          <a:p>
            <a:endParaRPr lang="en-US"/>
          </a:p>
        </p:txBody>
      </p:sp>
      <p:grpSp>
        <p:nvGrpSpPr>
          <p:cNvPr id="27" name="Group 27"/>
          <p:cNvGrpSpPr/>
          <p:nvPr/>
        </p:nvGrpSpPr>
        <p:grpSpPr>
          <a:xfrm>
            <a:off x="-464552" y="511757"/>
            <a:ext cx="5752116" cy="694829"/>
            <a:chOff x="0" y="0"/>
            <a:chExt cx="1514961" cy="183000"/>
          </a:xfrm>
        </p:grpSpPr>
        <p:sp>
          <p:nvSpPr>
            <p:cNvPr id="28" name="Freeform 28"/>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9" name="TextBox 29"/>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31" name="AutoShape 31"/>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6686591" y="4290973"/>
            <a:ext cx="5219618" cy="1024592"/>
          </a:xfrm>
          <a:custGeom>
            <a:avLst/>
            <a:gdLst/>
            <a:ahLst/>
            <a:cxnLst/>
            <a:rect l="l" t="t" r="r" b="b"/>
            <a:pathLst>
              <a:path w="5219618" h="1024592">
                <a:moveTo>
                  <a:pt x="0" y="0"/>
                </a:moveTo>
                <a:lnTo>
                  <a:pt x="5219618" y="0"/>
                </a:lnTo>
                <a:lnTo>
                  <a:pt x="5219618" y="1024591"/>
                </a:lnTo>
                <a:lnTo>
                  <a:pt x="0" y="1024591"/>
                </a:lnTo>
                <a:lnTo>
                  <a:pt x="0" y="0"/>
                </a:lnTo>
                <a:close/>
              </a:path>
            </a:pathLst>
          </a:custGeom>
          <a:blipFill>
            <a:blip r:embed="rId8"/>
            <a:stretch>
              <a:fillRect/>
            </a:stretch>
          </a:blipFill>
        </p:spPr>
        <p:txBody>
          <a:bodyPr/>
          <a:lstStyle/>
          <a:p>
            <a:endParaRPr lang="en-US"/>
          </a:p>
        </p:txBody>
      </p:sp>
      <p:sp>
        <p:nvSpPr>
          <p:cNvPr id="19" name="Freeform 19"/>
          <p:cNvSpPr/>
          <p:nvPr/>
        </p:nvSpPr>
        <p:spPr>
          <a:xfrm>
            <a:off x="5747662" y="5914706"/>
            <a:ext cx="7097476" cy="1292204"/>
          </a:xfrm>
          <a:custGeom>
            <a:avLst/>
            <a:gdLst/>
            <a:ahLst/>
            <a:cxnLst/>
            <a:rect l="l" t="t" r="r" b="b"/>
            <a:pathLst>
              <a:path w="7097476" h="1292204">
                <a:moveTo>
                  <a:pt x="0" y="0"/>
                </a:moveTo>
                <a:lnTo>
                  <a:pt x="7097476" y="0"/>
                </a:lnTo>
                <a:lnTo>
                  <a:pt x="7097476" y="1292203"/>
                </a:lnTo>
                <a:lnTo>
                  <a:pt x="0" y="1292203"/>
                </a:lnTo>
                <a:lnTo>
                  <a:pt x="0" y="0"/>
                </a:lnTo>
                <a:close/>
              </a:path>
            </a:pathLst>
          </a:custGeom>
          <a:blipFill>
            <a:blip r:embed="rId9"/>
            <a:stretch>
              <a:fillRect/>
            </a:stretch>
          </a:blipFill>
        </p:spPr>
        <p:txBody>
          <a:bodyPr/>
          <a:lstStyle/>
          <a:p>
            <a:endParaRPr lang="en-US"/>
          </a:p>
        </p:txBody>
      </p:sp>
      <p:sp>
        <p:nvSpPr>
          <p:cNvPr id="20" name="TextBox 20"/>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XÁC ĐỊNH TỌA ĐỘ TÂM</a:t>
            </a:r>
          </a:p>
        </p:txBody>
      </p:sp>
      <p:sp>
        <p:nvSpPr>
          <p:cNvPr id="21" name="TextBox 21"/>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25</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5287564" y="3540731"/>
            <a:ext cx="8199192" cy="5923917"/>
          </a:xfrm>
          <a:custGeom>
            <a:avLst/>
            <a:gdLst/>
            <a:ahLst/>
            <a:cxnLst/>
            <a:rect l="l" t="t" r="r" b="b"/>
            <a:pathLst>
              <a:path w="8199192" h="5923917">
                <a:moveTo>
                  <a:pt x="0" y="0"/>
                </a:moveTo>
                <a:lnTo>
                  <a:pt x="8199193" y="0"/>
                </a:lnTo>
                <a:lnTo>
                  <a:pt x="8199193" y="5923917"/>
                </a:lnTo>
                <a:lnTo>
                  <a:pt x="0" y="5923917"/>
                </a:lnTo>
                <a:lnTo>
                  <a:pt x="0" y="0"/>
                </a:lnTo>
                <a:close/>
              </a:path>
            </a:pathLst>
          </a:custGeom>
          <a:blipFill>
            <a:blip r:embed="rId8"/>
            <a:stretch>
              <a:fillRect/>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XÁC ĐỊNH TỌA ĐỘ TÂM</a:t>
            </a:r>
          </a:p>
        </p:txBody>
      </p:sp>
      <p:sp>
        <p:nvSpPr>
          <p:cNvPr id="20" name="TextBox 20"/>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26</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877705" y="3861318"/>
            <a:ext cx="9909445" cy="6391592"/>
          </a:xfrm>
          <a:custGeom>
            <a:avLst/>
            <a:gdLst/>
            <a:ahLst/>
            <a:cxnLst/>
            <a:rect l="l" t="t" r="r" b="b"/>
            <a:pathLst>
              <a:path w="9909445" h="6391592">
                <a:moveTo>
                  <a:pt x="0" y="0"/>
                </a:moveTo>
                <a:lnTo>
                  <a:pt x="9909445" y="0"/>
                </a:lnTo>
                <a:lnTo>
                  <a:pt x="9909445" y="6391592"/>
                </a:lnTo>
                <a:lnTo>
                  <a:pt x="0" y="6391592"/>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ĐIỀU KHIỂN ĐỘNG CƠ</a:t>
            </a:r>
          </a:p>
        </p:txBody>
      </p:sp>
      <p:sp>
        <p:nvSpPr>
          <p:cNvPr id="20" name="TextBox 20"/>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27</a:t>
            </a:r>
          </a:p>
        </p:txBody>
      </p:sp>
      <p:sp>
        <p:nvSpPr>
          <p:cNvPr id="21" name="TextBox 21"/>
          <p:cNvSpPr txBox="1"/>
          <p:nvPr/>
        </p:nvSpPr>
        <p:spPr>
          <a:xfrm>
            <a:off x="1821238" y="3346969"/>
            <a:ext cx="11313438" cy="514350"/>
          </a:xfrm>
          <a:prstGeom prst="rect">
            <a:avLst/>
          </a:prstGeom>
        </p:spPr>
        <p:txBody>
          <a:bodyPr lIns="0" tIns="0" rIns="0" bIns="0" rtlCol="0" anchor="t">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mong muốn (với i là số thứ tự của khớp)</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866473" y="3138647"/>
            <a:ext cx="8835722" cy="7344694"/>
          </a:xfrm>
          <a:custGeom>
            <a:avLst/>
            <a:gdLst/>
            <a:ahLst/>
            <a:cxnLst/>
            <a:rect l="l" t="t" r="r" b="b"/>
            <a:pathLst>
              <a:path w="8835722" h="7344694">
                <a:moveTo>
                  <a:pt x="0" y="0"/>
                </a:moveTo>
                <a:lnTo>
                  <a:pt x="8835722" y="0"/>
                </a:lnTo>
                <a:lnTo>
                  <a:pt x="8835722" y="7344693"/>
                </a:lnTo>
                <a:lnTo>
                  <a:pt x="0" y="7344693"/>
                </a:lnTo>
                <a:lnTo>
                  <a:pt x="0" y="0"/>
                </a:lnTo>
                <a:close/>
              </a:path>
            </a:pathLst>
          </a:custGeom>
          <a:blipFill>
            <a:blip r:embed="rId8"/>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ĐIỀU KHIỂN ĐỘNG CƠ</a:t>
            </a:r>
          </a:p>
        </p:txBody>
      </p:sp>
      <p:sp>
        <p:nvSpPr>
          <p:cNvPr id="20" name="TextBox 20"/>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28</a:t>
            </a:r>
          </a:p>
        </p:txBody>
      </p:sp>
      <p:sp>
        <p:nvSpPr>
          <p:cNvPr id="21" name="TextBox 21"/>
          <p:cNvSpPr txBox="1"/>
          <p:nvPr/>
        </p:nvSpPr>
        <p:spPr>
          <a:xfrm>
            <a:off x="1821238" y="3243223"/>
            <a:ext cx="5813944" cy="1047750"/>
          </a:xfrm>
          <a:prstGeom prst="rect">
            <a:avLst/>
          </a:prstGeom>
        </p:spPr>
        <p:txBody>
          <a:bodyPr lIns="0" tIns="0" rIns="0" bIns="0" rtlCol="0" anchor="t">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home (với i là số thứ tự của khớp)</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5752116" cy="694829"/>
            <a:chOff x="0" y="0"/>
            <a:chExt cx="1514961" cy="183000"/>
          </a:xfrm>
        </p:grpSpPr>
        <p:sp>
          <p:nvSpPr>
            <p:cNvPr id="19" name="Freeform 19"/>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 Giới thiệu tổng quan</a:t>
            </a:r>
          </a:p>
        </p:txBody>
      </p:sp>
      <p:sp>
        <p:nvSpPr>
          <p:cNvPr id="22" name="AutoShape 22"/>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9929388" y="3825503"/>
            <a:ext cx="6006236" cy="4914193"/>
          </a:xfrm>
          <a:custGeom>
            <a:avLst/>
            <a:gdLst/>
            <a:ahLst/>
            <a:cxnLst/>
            <a:rect l="l" t="t" r="r" b="b"/>
            <a:pathLst>
              <a:path w="6006236" h="4914193">
                <a:moveTo>
                  <a:pt x="0" y="0"/>
                </a:moveTo>
                <a:lnTo>
                  <a:pt x="6006236" y="0"/>
                </a:lnTo>
                <a:lnTo>
                  <a:pt x="6006236" y="4914193"/>
                </a:lnTo>
                <a:lnTo>
                  <a:pt x="0" y="49141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24"/>
          <p:cNvSpPr/>
          <p:nvPr/>
        </p:nvSpPr>
        <p:spPr>
          <a:xfrm>
            <a:off x="3748830" y="4442045"/>
            <a:ext cx="2304288" cy="4114800"/>
          </a:xfrm>
          <a:custGeom>
            <a:avLst/>
            <a:gdLst/>
            <a:ahLst/>
            <a:cxnLst/>
            <a:rect l="l" t="t" r="r" b="b"/>
            <a:pathLst>
              <a:path w="2304288" h="4114800">
                <a:moveTo>
                  <a:pt x="0" y="0"/>
                </a:moveTo>
                <a:lnTo>
                  <a:pt x="2304288" y="0"/>
                </a:lnTo>
                <a:lnTo>
                  <a:pt x="230428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5" name="TextBox 25"/>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GIỚI THIỆU TỔNG QUAN</a:t>
            </a:r>
          </a:p>
        </p:txBody>
      </p:sp>
      <p:sp>
        <p:nvSpPr>
          <p:cNvPr id="26" name="TextBox 26"/>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a:t>
            </a:r>
          </a:p>
        </p:txBody>
      </p:sp>
      <p:sp>
        <p:nvSpPr>
          <p:cNvPr id="27" name="TextBox 27"/>
          <p:cNvSpPr txBox="1"/>
          <p:nvPr/>
        </p:nvSpPr>
        <p:spPr>
          <a:xfrm>
            <a:off x="2457673" y="5954357"/>
            <a:ext cx="13372654" cy="1384941"/>
          </a:xfrm>
          <a:prstGeom prst="rect">
            <a:avLst/>
          </a:prstGeom>
        </p:spPr>
        <p:txBody>
          <a:bodyPr lIns="0" tIns="0" rIns="0" bIns="0" rtlCol="0" anchor="t">
            <a:spAutoFit/>
          </a:bodyPr>
          <a:lstStyle/>
          <a:p>
            <a:pPr algn="ctr">
              <a:lnSpc>
                <a:spcPts val="11339"/>
              </a:lnSpc>
            </a:pPr>
            <a:r>
              <a:rPr lang="en-US" sz="8099" b="1">
                <a:solidFill>
                  <a:srgbClr val="204295"/>
                </a:solidFill>
                <a:latin typeface="Clear Sans Bold"/>
                <a:ea typeface="Clear Sans Bold"/>
                <a:cs typeface="Clear Sans Bold"/>
                <a:sym typeface="Clear Sans Bold"/>
              </a:rPr>
              <a:t>ROBOT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5380612" y="3571436"/>
            <a:ext cx="7831576" cy="6533841"/>
          </a:xfrm>
          <a:custGeom>
            <a:avLst/>
            <a:gdLst/>
            <a:ahLst/>
            <a:cxnLst/>
            <a:rect l="l" t="t" r="r" b="b"/>
            <a:pathLst>
              <a:path w="7831576" h="6533841">
                <a:moveTo>
                  <a:pt x="0" y="0"/>
                </a:moveTo>
                <a:lnTo>
                  <a:pt x="7831576" y="0"/>
                </a:lnTo>
                <a:lnTo>
                  <a:pt x="7831576" y="6533841"/>
                </a:lnTo>
                <a:lnTo>
                  <a:pt x="0" y="6533841"/>
                </a:lnTo>
                <a:lnTo>
                  <a:pt x="0" y="0"/>
                </a:lnTo>
                <a:close/>
              </a:path>
            </a:pathLst>
          </a:custGeom>
          <a:blipFill>
            <a:blip r:embed="rId8"/>
            <a:stretch>
              <a:fillRect r="-3639"/>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THIẾT KẾ PHẦN CỨNG</a:t>
            </a:r>
          </a:p>
        </p:txBody>
      </p:sp>
      <p:sp>
        <p:nvSpPr>
          <p:cNvPr id="20" name="TextBox 20"/>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29</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IV. Thiết kế phần cứng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Freeform 18"/>
          <p:cNvSpPr/>
          <p:nvPr/>
        </p:nvSpPr>
        <p:spPr>
          <a:xfrm>
            <a:off x="5814386" y="3444917"/>
            <a:ext cx="7050446" cy="6348095"/>
          </a:xfrm>
          <a:custGeom>
            <a:avLst/>
            <a:gdLst/>
            <a:ahLst/>
            <a:cxnLst/>
            <a:rect l="l" t="t" r="r" b="b"/>
            <a:pathLst>
              <a:path w="7050446" h="6348095">
                <a:moveTo>
                  <a:pt x="0" y="0"/>
                </a:moveTo>
                <a:lnTo>
                  <a:pt x="7050446" y="0"/>
                </a:lnTo>
                <a:lnTo>
                  <a:pt x="7050446" y="6348096"/>
                </a:lnTo>
                <a:lnTo>
                  <a:pt x="0" y="6348096"/>
                </a:lnTo>
                <a:lnTo>
                  <a:pt x="0" y="0"/>
                </a:lnTo>
                <a:close/>
              </a:path>
            </a:pathLst>
          </a:custGeom>
          <a:blipFill>
            <a:blip r:embed="rId8"/>
            <a:stretch>
              <a:fillRect t="-5184" b="-5184"/>
            </a:stretch>
          </a:blipFill>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THIẾT KẾ PHẦN CỨNG</a:t>
            </a:r>
          </a:p>
        </p:txBody>
      </p:sp>
      <p:sp>
        <p:nvSpPr>
          <p:cNvPr id="20" name="TextBox 20"/>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30</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IV. Thiết kế phần cứng</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7" name="Group 7"/>
          <p:cNvGrpSpPr/>
          <p:nvPr/>
        </p:nvGrpSpPr>
        <p:grpSpPr>
          <a:xfrm>
            <a:off x="5735000" y="1810891"/>
            <a:ext cx="6818001" cy="1136417"/>
            <a:chOff x="0" y="0"/>
            <a:chExt cx="1795687" cy="299303"/>
          </a:xfrm>
        </p:grpSpPr>
        <p:sp>
          <p:nvSpPr>
            <p:cNvPr id="8" name="Freeform 8"/>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9" name="TextBox 9"/>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887400" y="2002230"/>
            <a:ext cx="6818001" cy="1136417"/>
            <a:chOff x="0" y="0"/>
            <a:chExt cx="1795687" cy="299303"/>
          </a:xfrm>
        </p:grpSpPr>
        <p:sp>
          <p:nvSpPr>
            <p:cNvPr id="11" name="Freeform 11"/>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2" name="TextBox 12"/>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326841" y="9098183"/>
            <a:ext cx="2511101" cy="694829"/>
            <a:chOff x="0" y="0"/>
            <a:chExt cx="661360" cy="183000"/>
          </a:xfrm>
        </p:grpSpPr>
        <p:sp>
          <p:nvSpPr>
            <p:cNvPr id="14" name="Freeform 14"/>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7" name="Group 17"/>
          <p:cNvGrpSpPr/>
          <p:nvPr/>
        </p:nvGrpSpPr>
        <p:grpSpPr>
          <a:xfrm>
            <a:off x="-464552" y="511757"/>
            <a:ext cx="5752116" cy="694829"/>
            <a:chOff x="0" y="0"/>
            <a:chExt cx="1514961" cy="183000"/>
          </a:xfrm>
        </p:grpSpPr>
        <p:sp>
          <p:nvSpPr>
            <p:cNvPr id="18" name="Freeform 18"/>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9" name="TextBox 19"/>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 Đánh giá kết quả</a:t>
            </a:r>
          </a:p>
        </p:txBody>
      </p:sp>
      <p:sp>
        <p:nvSpPr>
          <p:cNvPr id="21" name="AutoShape 21"/>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pic>
        <p:nvPicPr>
          <p:cNvPr id="22" name="Picture 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810074" y="3240039"/>
            <a:ext cx="12527931" cy="7046961"/>
          </a:xfrm>
          <a:prstGeom prst="rect">
            <a:avLst/>
          </a:prstGeom>
        </p:spPr>
      </p:pic>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ĐÁNH GIÁ KẾT QUẢ</a:t>
            </a:r>
          </a:p>
        </p:txBody>
      </p:sp>
      <p:sp>
        <p:nvSpPr>
          <p:cNvPr id="24" name="TextBox 24"/>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31</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ĐÁNH GIÁ KẾT QUẢ</a:t>
            </a:r>
          </a:p>
        </p:txBody>
      </p:sp>
      <p:sp>
        <p:nvSpPr>
          <p:cNvPr id="19" name="TextBox 19"/>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32</a:t>
            </a:r>
          </a:p>
        </p:txBody>
      </p:sp>
      <p:sp>
        <p:nvSpPr>
          <p:cNvPr id="20" name="TextBox 20"/>
          <p:cNvSpPr txBox="1"/>
          <p:nvPr/>
        </p:nvSpPr>
        <p:spPr>
          <a:xfrm>
            <a:off x="2221705" y="3402232"/>
            <a:ext cx="14105136" cy="5380990"/>
          </a:xfrm>
          <a:prstGeom prst="rect">
            <a:avLst/>
          </a:prstGeom>
        </p:spPr>
        <p:txBody>
          <a:bodyPr lIns="0" tIns="0" rIns="0" bIns="0" rtlCol="0" anchor="t">
            <a:spAutoFit/>
          </a:bodyPr>
          <a:lstStyle/>
          <a:p>
            <a:pPr algn="l">
              <a:lnSpc>
                <a:spcPts val="4759"/>
              </a:lnSpc>
            </a:pPr>
            <a:r>
              <a:rPr lang="en-US" sz="3399" b="1">
                <a:solidFill>
                  <a:srgbClr val="204295"/>
                </a:solidFill>
                <a:latin typeface="Clear Sans Bold"/>
                <a:ea typeface="Clear Sans Bold"/>
                <a:cs typeface="Clear Sans Bold"/>
                <a:sym typeface="Clear Sans Bold"/>
              </a:rPr>
              <a:t>Tiến trình thực hiện đánh giá kết quả: (tọa độ - đơn vị cm)</a:t>
            </a:r>
          </a:p>
          <a:p>
            <a:pPr marL="734059" lvl="1" indent="-367030" algn="l">
              <a:lnSpc>
                <a:spcPts val="4759"/>
              </a:lnSpc>
              <a:buFont typeface="Arial"/>
              <a:buChar char="•"/>
            </a:pPr>
            <a:r>
              <a:rPr lang="en-US" sz="3399">
                <a:solidFill>
                  <a:srgbClr val="204295"/>
                </a:solidFill>
                <a:latin typeface="Clear Sans"/>
                <a:ea typeface="Clear Sans"/>
                <a:cs typeface="Clear Sans"/>
                <a:sym typeface="Clear Sans"/>
              </a:rPr>
              <a:t>Dùng thước đo tọa độ thực của nắp chai và ghi vào cột tọa độ mong muốn.</a:t>
            </a:r>
          </a:p>
          <a:p>
            <a:pPr marL="734059" lvl="1" indent="-367030" algn="l">
              <a:lnSpc>
                <a:spcPts val="4759"/>
              </a:lnSpc>
              <a:buFont typeface="Arial"/>
              <a:buChar char="•"/>
            </a:pPr>
            <a:r>
              <a:rPr lang="en-US" sz="3399">
                <a:solidFill>
                  <a:srgbClr val="204295"/>
                </a:solidFill>
                <a:latin typeface="Clear Sans"/>
                <a:ea typeface="Clear Sans"/>
                <a:cs typeface="Clear Sans"/>
                <a:sym typeface="Clear Sans"/>
              </a:rPr>
              <a:t>Thực hiện đọc tọa độ nắp chai từ camera và ghi lại tọa độ vào cột tọa độ camera.</a:t>
            </a:r>
          </a:p>
          <a:p>
            <a:pPr marL="734059" lvl="1" indent="-367030" algn="l">
              <a:lnSpc>
                <a:spcPts val="4759"/>
              </a:lnSpc>
              <a:buFont typeface="Arial"/>
              <a:buChar char="•"/>
            </a:pPr>
            <a:r>
              <a:rPr lang="en-US" sz="3399">
                <a:solidFill>
                  <a:srgbClr val="204295"/>
                </a:solidFill>
                <a:latin typeface="Clear Sans"/>
                <a:ea typeface="Clear Sans"/>
                <a:cs typeface="Clear Sans"/>
                <a:sym typeface="Clear Sans"/>
              </a:rPr>
              <a:t>Tiến hành cho cánh tay robot di chuyển đến tọa độ mong muốn, đo vị trí của end-effector so với gốc tọa độ và ghi vào cột tọa độ robot.</a:t>
            </a:r>
          </a:p>
          <a:p>
            <a:pPr marL="734059" lvl="1" indent="-367030" algn="l">
              <a:lnSpc>
                <a:spcPts val="4759"/>
              </a:lnSpc>
              <a:buFont typeface="Arial"/>
              <a:buChar char="•"/>
            </a:pPr>
            <a:r>
              <a:rPr lang="en-US" sz="3399">
                <a:solidFill>
                  <a:srgbClr val="204295"/>
                </a:solidFill>
                <a:latin typeface="Clear Sans"/>
                <a:ea typeface="Clear Sans"/>
                <a:cs typeface="Clear Sans"/>
                <a:sym typeface="Clear Sans"/>
              </a:rPr>
              <a:t>Đánh giá sai số của camera và cánh tay robot dựa trên công thức tính độ lệch trung bình.</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 Đánh giá kết quả</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2612" y="4186194"/>
            <a:ext cx="6885676" cy="5278454"/>
          </a:xfrm>
          <a:custGeom>
            <a:avLst/>
            <a:gdLst/>
            <a:ahLst/>
            <a:cxnLst/>
            <a:rect l="l" t="t" r="r" b="b"/>
            <a:pathLst>
              <a:path w="6885676" h="5278454">
                <a:moveTo>
                  <a:pt x="0" y="0"/>
                </a:moveTo>
                <a:lnTo>
                  <a:pt x="6885676" y="0"/>
                </a:lnTo>
                <a:lnTo>
                  <a:pt x="6885676" y="5278454"/>
                </a:lnTo>
                <a:lnTo>
                  <a:pt x="0" y="5278454"/>
                </a:lnTo>
                <a:lnTo>
                  <a:pt x="0" y="0"/>
                </a:lnTo>
                <a:close/>
              </a:path>
            </a:pathLst>
          </a:custGeom>
          <a:blipFill>
            <a:blip r:embed="rId2"/>
            <a:stretch>
              <a:fillRect/>
            </a:stretch>
          </a:blipFill>
        </p:spPr>
        <p:txBody>
          <a:bodyPr/>
          <a:lstStyle/>
          <a:p>
            <a:endParaRPr lang="en-US"/>
          </a:p>
        </p:txBody>
      </p:sp>
      <p:sp>
        <p:nvSpPr>
          <p:cNvPr id="3" name="Freeform 3"/>
          <p:cNvSpPr/>
          <p:nvPr/>
        </p:nvSpPr>
        <p:spPr>
          <a:xfrm>
            <a:off x="7478557" y="6206340"/>
            <a:ext cx="8840291" cy="1297317"/>
          </a:xfrm>
          <a:custGeom>
            <a:avLst/>
            <a:gdLst/>
            <a:ahLst/>
            <a:cxnLst/>
            <a:rect l="l" t="t" r="r" b="b"/>
            <a:pathLst>
              <a:path w="8840291" h="1297317">
                <a:moveTo>
                  <a:pt x="0" y="0"/>
                </a:moveTo>
                <a:lnTo>
                  <a:pt x="8840291" y="0"/>
                </a:lnTo>
                <a:lnTo>
                  <a:pt x="8840291" y="1297317"/>
                </a:lnTo>
                <a:lnTo>
                  <a:pt x="0" y="1297317"/>
                </a:lnTo>
                <a:lnTo>
                  <a:pt x="0" y="0"/>
                </a:lnTo>
                <a:close/>
              </a:path>
            </a:pathLst>
          </a:custGeom>
          <a:blipFill>
            <a:blip r:embed="rId3"/>
            <a:stretch>
              <a:fillRect/>
            </a:stretch>
          </a:blipFill>
        </p:spPr>
        <p:txBody>
          <a:bodyPr/>
          <a:lstStyle/>
          <a:p>
            <a:endParaRPr lang="en-US"/>
          </a:p>
        </p:txBody>
      </p:sp>
      <p:sp>
        <p:nvSpPr>
          <p:cNvPr id="4" name="Freeform 4"/>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5735000" y="1810891"/>
            <a:ext cx="6818001" cy="1136417"/>
            <a:chOff x="0" y="0"/>
            <a:chExt cx="1795687" cy="299303"/>
          </a:xfrm>
        </p:grpSpPr>
        <p:sp>
          <p:nvSpPr>
            <p:cNvPr id="11" name="Freeform 11"/>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2" name="TextBox 12"/>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87400" y="2002230"/>
            <a:ext cx="6818001" cy="1136417"/>
            <a:chOff x="0" y="0"/>
            <a:chExt cx="1795687" cy="299303"/>
          </a:xfrm>
        </p:grpSpPr>
        <p:sp>
          <p:nvSpPr>
            <p:cNvPr id="14" name="Freeform 14"/>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326841" y="9098183"/>
            <a:ext cx="2511101" cy="694829"/>
            <a:chOff x="0" y="0"/>
            <a:chExt cx="661360" cy="183000"/>
          </a:xfrm>
        </p:grpSpPr>
        <p:sp>
          <p:nvSpPr>
            <p:cNvPr id="17" name="Freeform 17"/>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8" name="TextBox 18"/>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20" name="Group 20"/>
          <p:cNvGrpSpPr/>
          <p:nvPr/>
        </p:nvGrpSpPr>
        <p:grpSpPr>
          <a:xfrm>
            <a:off x="-464552" y="511757"/>
            <a:ext cx="5752116" cy="694829"/>
            <a:chOff x="0" y="0"/>
            <a:chExt cx="1514961" cy="183000"/>
          </a:xfrm>
        </p:grpSpPr>
        <p:sp>
          <p:nvSpPr>
            <p:cNvPr id="21" name="Freeform 21"/>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2" name="TextBox 22"/>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 Đánh giá kết quả</a:t>
            </a:r>
          </a:p>
        </p:txBody>
      </p:sp>
      <p:sp>
        <p:nvSpPr>
          <p:cNvPr id="24" name="AutoShape 24"/>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5" name="Freeform 25"/>
          <p:cNvSpPr/>
          <p:nvPr/>
        </p:nvSpPr>
        <p:spPr>
          <a:xfrm>
            <a:off x="7478557" y="3677488"/>
            <a:ext cx="8987191" cy="1328702"/>
          </a:xfrm>
          <a:custGeom>
            <a:avLst/>
            <a:gdLst/>
            <a:ahLst/>
            <a:cxnLst/>
            <a:rect l="l" t="t" r="r" b="b"/>
            <a:pathLst>
              <a:path w="8987191" h="1328702">
                <a:moveTo>
                  <a:pt x="0" y="0"/>
                </a:moveTo>
                <a:lnTo>
                  <a:pt x="8987191" y="0"/>
                </a:lnTo>
                <a:lnTo>
                  <a:pt x="8987191" y="1328702"/>
                </a:lnTo>
                <a:lnTo>
                  <a:pt x="0" y="1328702"/>
                </a:lnTo>
                <a:lnTo>
                  <a:pt x="0" y="0"/>
                </a:lnTo>
                <a:close/>
              </a:path>
            </a:pathLst>
          </a:custGeom>
          <a:blipFill>
            <a:blip r:embed="rId10"/>
            <a:stretch>
              <a:fillRect/>
            </a:stretch>
          </a:blipFill>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ĐÁNH GIÁ KẾT QUẢ</a:t>
            </a:r>
          </a:p>
        </p:txBody>
      </p:sp>
      <p:sp>
        <p:nvSpPr>
          <p:cNvPr id="27" name="TextBox 27"/>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ĐÁNH GIÁ KẾT QUẢ</a:t>
            </a:r>
          </a:p>
        </p:txBody>
      </p:sp>
      <p:sp>
        <p:nvSpPr>
          <p:cNvPr id="19" name="TextBox 19"/>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34</a:t>
            </a:r>
          </a:p>
        </p:txBody>
      </p:sp>
      <p:sp>
        <p:nvSpPr>
          <p:cNvPr id="20" name="TextBox 20"/>
          <p:cNvSpPr txBox="1"/>
          <p:nvPr/>
        </p:nvSpPr>
        <p:spPr>
          <a:xfrm>
            <a:off x="3303306" y="3862547"/>
            <a:ext cx="5575520" cy="580800"/>
          </a:xfrm>
          <a:prstGeom prst="rect">
            <a:avLst/>
          </a:prstGeom>
        </p:spPr>
        <p:txBody>
          <a:bodyPr wrap="square" lIns="0" tIns="0" rIns="0" bIns="0" rtlCol="0" anchor="t">
            <a:spAutoFit/>
          </a:bodyPr>
          <a:lstStyle/>
          <a:p>
            <a:pPr algn="ctr">
              <a:lnSpc>
                <a:spcPts val="4900"/>
              </a:lnSpc>
            </a:pPr>
            <a:r>
              <a:rPr lang="en-US" sz="3500" b="1" dirty="0" err="1">
                <a:solidFill>
                  <a:srgbClr val="204295"/>
                </a:solidFill>
                <a:latin typeface="Clear Sans Bold"/>
                <a:ea typeface="Clear Sans Bold"/>
                <a:cs typeface="Clear Sans Bold"/>
                <a:sym typeface="Clear Sans Bold"/>
              </a:rPr>
              <a:t>Phương</a:t>
            </a:r>
            <a:r>
              <a:rPr lang="en-US" sz="3500" b="1" dirty="0">
                <a:solidFill>
                  <a:srgbClr val="204295"/>
                </a:solidFill>
                <a:latin typeface="Clear Sans Bold"/>
                <a:ea typeface="Clear Sans Bold"/>
                <a:cs typeface="Clear Sans Bold"/>
                <a:sym typeface="Clear Sans Bold"/>
              </a:rPr>
              <a:t> </a:t>
            </a:r>
            <a:r>
              <a:rPr lang="en-US" sz="3500" b="1" dirty="0" err="1">
                <a:solidFill>
                  <a:srgbClr val="204295"/>
                </a:solidFill>
                <a:latin typeface="Clear Sans Bold"/>
                <a:ea typeface="Clear Sans Bold"/>
                <a:cs typeface="Clear Sans Bold"/>
                <a:sym typeface="Clear Sans Bold"/>
              </a:rPr>
              <a:t>pháp</a:t>
            </a:r>
            <a:r>
              <a:rPr lang="en-US" sz="3500" b="1" dirty="0">
                <a:solidFill>
                  <a:srgbClr val="204295"/>
                </a:solidFill>
                <a:latin typeface="Clear Sans Bold"/>
                <a:ea typeface="Clear Sans Bold"/>
                <a:cs typeface="Clear Sans Bold"/>
                <a:sym typeface="Clear Sans Bold"/>
              </a:rPr>
              <a:t> </a:t>
            </a:r>
            <a:r>
              <a:rPr lang="en-US" sz="3500" b="1" dirty="0" err="1">
                <a:solidFill>
                  <a:srgbClr val="204295"/>
                </a:solidFill>
                <a:latin typeface="Clear Sans Bold"/>
                <a:ea typeface="Clear Sans Bold"/>
                <a:cs typeface="Clear Sans Bold"/>
                <a:sym typeface="Clear Sans Bold"/>
              </a:rPr>
              <a:t>hiệu</a:t>
            </a:r>
            <a:r>
              <a:rPr lang="en-US" sz="3500" b="1" dirty="0">
                <a:solidFill>
                  <a:srgbClr val="204295"/>
                </a:solidFill>
                <a:latin typeface="Clear Sans Bold"/>
                <a:ea typeface="Clear Sans Bold"/>
                <a:cs typeface="Clear Sans Bold"/>
                <a:sym typeface="Clear Sans Bold"/>
              </a:rPr>
              <a:t> </a:t>
            </a:r>
            <a:r>
              <a:rPr lang="en-US" sz="3500" b="1" dirty="0" err="1">
                <a:solidFill>
                  <a:srgbClr val="204295"/>
                </a:solidFill>
                <a:latin typeface="Clear Sans Bold"/>
                <a:ea typeface="Clear Sans Bold"/>
                <a:cs typeface="Clear Sans Bold"/>
                <a:sym typeface="Clear Sans Bold"/>
              </a:rPr>
              <a:t>chỉnh</a:t>
            </a:r>
            <a:r>
              <a:rPr lang="en-US" sz="3500" b="1" dirty="0">
                <a:solidFill>
                  <a:srgbClr val="204295"/>
                </a:solidFill>
                <a:latin typeface="Clear Sans Bold"/>
                <a:ea typeface="Clear Sans Bold"/>
                <a:cs typeface="Clear Sans Bold"/>
                <a:sym typeface="Clear Sans Bold"/>
              </a:rPr>
              <a:t>:</a:t>
            </a:r>
          </a:p>
        </p:txBody>
      </p:sp>
      <p:sp>
        <p:nvSpPr>
          <p:cNvPr id="21" name="TextBox 21"/>
          <p:cNvSpPr txBox="1"/>
          <p:nvPr/>
        </p:nvSpPr>
        <p:spPr>
          <a:xfrm>
            <a:off x="3303306" y="4500592"/>
            <a:ext cx="11199057" cy="3613150"/>
          </a:xfrm>
          <a:prstGeom prst="rect">
            <a:avLst/>
          </a:prstGeom>
        </p:spPr>
        <p:txBody>
          <a:bodyPr lIns="0" tIns="0" rIns="0" bIns="0" rtlCol="0" anchor="t">
            <a:spAutoFit/>
          </a:bodyPr>
          <a:lstStyle/>
          <a:p>
            <a:pPr marL="734059" lvl="1" indent="-367030" algn="l">
              <a:lnSpc>
                <a:spcPts val="5779"/>
              </a:lnSpc>
              <a:buFont typeface="Arial"/>
              <a:buChar char="•"/>
            </a:pPr>
            <a:r>
              <a:rPr lang="en-US" sz="3399" b="1">
                <a:solidFill>
                  <a:srgbClr val="204295"/>
                </a:solidFill>
                <a:latin typeface="Clear Sans Bold"/>
                <a:ea typeface="Clear Sans Bold"/>
                <a:cs typeface="Clear Sans Bold"/>
                <a:sym typeface="Clear Sans Bold"/>
              </a:rPr>
              <a:t>Đối với camera:</a:t>
            </a:r>
            <a:r>
              <a:rPr lang="en-US" sz="3399">
                <a:solidFill>
                  <a:srgbClr val="204295"/>
                </a:solidFill>
                <a:latin typeface="Clear Sans"/>
                <a:ea typeface="Clear Sans"/>
                <a:cs typeface="Clear Sans"/>
                <a:sym typeface="Clear Sans"/>
              </a:rPr>
              <a:t> Điều chỉnh tripod để căn chỉnh lại góc nhìn camera, đo lại vùng quan sát (FOV) của camera</a:t>
            </a:r>
          </a:p>
          <a:p>
            <a:pPr marL="734059" lvl="1" indent="-367030" algn="l">
              <a:lnSpc>
                <a:spcPts val="5779"/>
              </a:lnSpc>
              <a:buFont typeface="Arial"/>
              <a:buChar char="•"/>
            </a:pPr>
            <a:r>
              <a:rPr lang="en-US" sz="3399" b="1">
                <a:solidFill>
                  <a:srgbClr val="204295"/>
                </a:solidFill>
                <a:latin typeface="Clear Sans Bold"/>
                <a:ea typeface="Clear Sans Bold"/>
                <a:cs typeface="Clear Sans Bold"/>
                <a:sym typeface="Clear Sans Bold"/>
              </a:rPr>
              <a:t>Đối với cánh tay robot:</a:t>
            </a:r>
            <a:r>
              <a:rPr lang="en-US" sz="3399">
                <a:solidFill>
                  <a:srgbClr val="204295"/>
                </a:solidFill>
                <a:latin typeface="Clear Sans"/>
                <a:ea typeface="Clear Sans"/>
                <a:cs typeface="Clear Sans"/>
                <a:sym typeface="Clear Sans"/>
              </a:rPr>
              <a:t> Bù góc cho servo, bù tọa độ tương ứng với sai số</a:t>
            </a:r>
          </a:p>
        </p:txBody>
      </p:sp>
      <p:grpSp>
        <p:nvGrpSpPr>
          <p:cNvPr id="22" name="Group 22"/>
          <p:cNvGrpSpPr/>
          <p:nvPr/>
        </p:nvGrpSpPr>
        <p:grpSpPr>
          <a:xfrm>
            <a:off x="-464552" y="511757"/>
            <a:ext cx="5752116" cy="694829"/>
            <a:chOff x="0" y="0"/>
            <a:chExt cx="1514961" cy="183000"/>
          </a:xfrm>
        </p:grpSpPr>
        <p:sp>
          <p:nvSpPr>
            <p:cNvPr id="23" name="Freeform 23"/>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4" name="TextBox 24"/>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 Đánh giá kết quả</a:t>
            </a:r>
          </a:p>
        </p:txBody>
      </p:sp>
      <p:sp>
        <p:nvSpPr>
          <p:cNvPr id="26" name="AutoShape 26"/>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5752116" cy="694829"/>
            <a:chOff x="0" y="0"/>
            <a:chExt cx="1514961" cy="183000"/>
          </a:xfrm>
        </p:grpSpPr>
        <p:sp>
          <p:nvSpPr>
            <p:cNvPr id="19" name="Freeform 19"/>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 Đánh giá kết quả</a:t>
            </a:r>
          </a:p>
        </p:txBody>
      </p:sp>
      <p:sp>
        <p:nvSpPr>
          <p:cNvPr id="22" name="AutoShape 22"/>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3755111" y="4292909"/>
            <a:ext cx="10186349" cy="1701183"/>
          </a:xfrm>
          <a:custGeom>
            <a:avLst/>
            <a:gdLst/>
            <a:ahLst/>
            <a:cxnLst/>
            <a:rect l="l" t="t" r="r" b="b"/>
            <a:pathLst>
              <a:path w="10186349" h="1701183">
                <a:moveTo>
                  <a:pt x="0" y="0"/>
                </a:moveTo>
                <a:lnTo>
                  <a:pt x="10186349" y="0"/>
                </a:lnTo>
                <a:lnTo>
                  <a:pt x="10186349" y="1701182"/>
                </a:lnTo>
                <a:lnTo>
                  <a:pt x="0" y="1701182"/>
                </a:lnTo>
                <a:lnTo>
                  <a:pt x="0" y="0"/>
                </a:lnTo>
                <a:close/>
              </a:path>
            </a:pathLst>
          </a:custGeom>
          <a:blipFill>
            <a:blip r:embed="rId8"/>
            <a:stretch>
              <a:fillRect/>
            </a:stretch>
          </a:blipFill>
        </p:spPr>
        <p:txBody>
          <a:bodyPr/>
          <a:lstStyle/>
          <a:p>
            <a:endParaRPr lang="en-US"/>
          </a:p>
        </p:txBody>
      </p:sp>
      <p:sp>
        <p:nvSpPr>
          <p:cNvPr id="24" name="Freeform 24"/>
          <p:cNvSpPr/>
          <p:nvPr/>
        </p:nvSpPr>
        <p:spPr>
          <a:xfrm>
            <a:off x="3767496" y="6441766"/>
            <a:ext cx="10173965" cy="1521925"/>
          </a:xfrm>
          <a:custGeom>
            <a:avLst/>
            <a:gdLst/>
            <a:ahLst/>
            <a:cxnLst/>
            <a:rect l="l" t="t" r="r" b="b"/>
            <a:pathLst>
              <a:path w="10173965" h="1521925">
                <a:moveTo>
                  <a:pt x="0" y="0"/>
                </a:moveTo>
                <a:lnTo>
                  <a:pt x="10173964" y="0"/>
                </a:lnTo>
                <a:lnTo>
                  <a:pt x="10173964" y="1521925"/>
                </a:lnTo>
                <a:lnTo>
                  <a:pt x="0" y="1521925"/>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ĐÁNH GIÁ KẾT QUẢ</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35</a:t>
            </a:r>
          </a:p>
        </p:txBody>
      </p:sp>
      <p:sp>
        <p:nvSpPr>
          <p:cNvPr id="27" name="TextBox 27"/>
          <p:cNvSpPr txBox="1"/>
          <p:nvPr/>
        </p:nvSpPr>
        <p:spPr>
          <a:xfrm>
            <a:off x="3755111" y="3517036"/>
            <a:ext cx="3287079" cy="580390"/>
          </a:xfrm>
          <a:prstGeom prst="rect">
            <a:avLst/>
          </a:prstGeom>
        </p:spPr>
        <p:txBody>
          <a:bodyPr wrap="square" lIns="0" tIns="0" rIns="0" bIns="0" rtlCol="0" anchor="t">
            <a:spAutoFit/>
          </a:bodyPr>
          <a:lstStyle/>
          <a:p>
            <a:pPr algn="ctr">
              <a:lnSpc>
                <a:spcPts val="4759"/>
              </a:lnSpc>
            </a:pPr>
            <a:r>
              <a:rPr lang="en-US" sz="3399" b="1" dirty="0">
                <a:solidFill>
                  <a:srgbClr val="204295"/>
                </a:solidFill>
                <a:latin typeface="Clear Sans Bold"/>
                <a:ea typeface="Clear Sans Bold"/>
                <a:cs typeface="Clear Sans Bold"/>
                <a:sym typeface="Clear Sans Bold"/>
              </a:rPr>
              <a:t>Sau </a:t>
            </a:r>
            <a:r>
              <a:rPr lang="en-US" sz="3399" b="1" dirty="0" err="1">
                <a:solidFill>
                  <a:srgbClr val="204295"/>
                </a:solidFill>
                <a:latin typeface="Clear Sans Bold"/>
                <a:ea typeface="Clear Sans Bold"/>
                <a:cs typeface="Clear Sans Bold"/>
                <a:sym typeface="Clear Sans Bold"/>
              </a:rPr>
              <a:t>hiệu</a:t>
            </a:r>
            <a:r>
              <a:rPr lang="en-US" sz="3399" b="1" dirty="0">
                <a:solidFill>
                  <a:srgbClr val="204295"/>
                </a:solidFill>
                <a:latin typeface="Clear Sans Bold"/>
                <a:ea typeface="Clear Sans Bold"/>
                <a:cs typeface="Clear Sans Bold"/>
                <a:sym typeface="Clear Sans Bold"/>
              </a:rPr>
              <a:t> </a:t>
            </a:r>
            <a:r>
              <a:rPr lang="en-US" sz="3399" b="1" dirty="0" err="1">
                <a:solidFill>
                  <a:srgbClr val="204295"/>
                </a:solidFill>
                <a:latin typeface="Clear Sans Bold"/>
                <a:ea typeface="Clear Sans Bold"/>
                <a:cs typeface="Clear Sans Bold"/>
                <a:sym typeface="Clear Sans Bold"/>
              </a:rPr>
              <a:t>chỉnh</a:t>
            </a:r>
            <a:r>
              <a:rPr lang="en-US" sz="3399" b="1" dirty="0">
                <a:solidFill>
                  <a:srgbClr val="204295"/>
                </a:solidFill>
                <a:latin typeface="Clear Sans Bold"/>
                <a:ea typeface="Clear Sans Bold"/>
                <a:cs typeface="Clear Sans Bold"/>
                <a:sym typeface="Clear Sans Bold"/>
              </a:rPr>
              <a:t>:</a:t>
            </a:r>
          </a:p>
        </p:txBody>
      </p:sp>
      <p:sp>
        <p:nvSpPr>
          <p:cNvPr id="28" name="TextBox 28"/>
          <p:cNvSpPr txBox="1"/>
          <p:nvPr/>
        </p:nvSpPr>
        <p:spPr>
          <a:xfrm>
            <a:off x="7042190" y="8677910"/>
            <a:ext cx="4203621" cy="580390"/>
          </a:xfrm>
          <a:prstGeom prst="rect">
            <a:avLst/>
          </a:prstGeom>
        </p:spPr>
        <p:txBody>
          <a:bodyPr lIns="0" tIns="0" rIns="0" bIns="0" rtlCol="0" anchor="t">
            <a:spAutoFit/>
          </a:bodyPr>
          <a:lstStyle/>
          <a:p>
            <a:pPr algn="ctr">
              <a:lnSpc>
                <a:spcPts val="4759"/>
              </a:lnSpc>
            </a:pPr>
            <a:r>
              <a:rPr lang="en-US" sz="3399" b="1">
                <a:solidFill>
                  <a:srgbClr val="204295"/>
                </a:solidFill>
                <a:latin typeface="Clear Sans Bold"/>
                <a:ea typeface="Clear Sans Bold"/>
                <a:cs typeface="Clear Sans Bold"/>
                <a:sym typeface="Clear Sans Bold"/>
              </a:rPr>
              <a:t>Tỉ lệ gắp trúng: 78%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KẾT LUẬN</a:t>
            </a:r>
          </a:p>
        </p:txBody>
      </p:sp>
      <p:sp>
        <p:nvSpPr>
          <p:cNvPr id="19" name="TextBox 19"/>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36</a:t>
            </a:r>
          </a:p>
        </p:txBody>
      </p:sp>
      <p:sp>
        <p:nvSpPr>
          <p:cNvPr id="20" name="TextBox 20"/>
          <p:cNvSpPr txBox="1"/>
          <p:nvPr/>
        </p:nvSpPr>
        <p:spPr>
          <a:xfrm>
            <a:off x="2603818" y="3757772"/>
            <a:ext cx="13080364" cy="4405503"/>
          </a:xfrm>
          <a:prstGeom prst="rect">
            <a:avLst/>
          </a:prstGeom>
        </p:spPr>
        <p:txBody>
          <a:bodyPr lIns="0" tIns="0" rIns="0" bIns="0" rtlCol="0" anchor="t">
            <a:spAutoFit/>
          </a:bodyPr>
          <a:lstStyle/>
          <a:p>
            <a:pPr marL="734059" lvl="1" indent="-367030" algn="l">
              <a:lnSpc>
                <a:spcPts val="5915"/>
              </a:lnSpc>
              <a:buFont typeface="Arial"/>
              <a:buChar char="•"/>
            </a:pPr>
            <a:r>
              <a:rPr lang="en-US" sz="3399">
                <a:solidFill>
                  <a:srgbClr val="204295"/>
                </a:solidFill>
                <a:latin typeface="Clear Sans"/>
                <a:ea typeface="Clear Sans"/>
                <a:cs typeface="Clear Sans"/>
                <a:sym typeface="Clear Sans"/>
              </a:rPr>
              <a:t>Đề xuất được mô hình thực hiện gắp tĩnh với vật giống với vật mẫu đã định sẵn.</a:t>
            </a:r>
          </a:p>
          <a:p>
            <a:pPr marL="734059" lvl="1" indent="-367030" algn="l">
              <a:lnSpc>
                <a:spcPts val="5915"/>
              </a:lnSpc>
              <a:buFont typeface="Arial"/>
              <a:buChar char="•"/>
            </a:pPr>
            <a:r>
              <a:rPr lang="en-US" sz="3399">
                <a:solidFill>
                  <a:srgbClr val="204295"/>
                </a:solidFill>
                <a:latin typeface="Clear Sans"/>
                <a:ea typeface="Clear Sans"/>
                <a:cs typeface="Clear Sans"/>
                <a:sym typeface="Clear Sans"/>
              </a:rPr>
              <a:t>Nắm được kiến thức nền tảng của thiết kế cánh tay robot.</a:t>
            </a:r>
          </a:p>
          <a:p>
            <a:pPr marL="734059" lvl="1" indent="-367030" algn="l">
              <a:lnSpc>
                <a:spcPts val="5915"/>
              </a:lnSpc>
              <a:buFont typeface="Arial"/>
              <a:buChar char="•"/>
            </a:pPr>
            <a:r>
              <a:rPr lang="en-US" sz="3399">
                <a:solidFill>
                  <a:srgbClr val="204295"/>
                </a:solidFill>
                <a:latin typeface="Clear Sans"/>
                <a:ea typeface="Clear Sans"/>
                <a:cs typeface="Clear Sans"/>
                <a:sym typeface="Clear Sans"/>
              </a:rPr>
              <a:t>Hiểu và vận dụng được thuật toán SURF vào trong ứng dụng của đề tài cùng với các thuật toán xử lý ảnh khác.</a:t>
            </a:r>
          </a:p>
          <a:p>
            <a:pPr algn="l">
              <a:lnSpc>
                <a:spcPts val="5915"/>
              </a:lnSpc>
            </a:pPr>
            <a:endParaRPr lang="en-US" sz="3399">
              <a:solidFill>
                <a:srgbClr val="204295"/>
              </a:solidFill>
              <a:latin typeface="Clear Sans"/>
              <a:ea typeface="Clear Sans"/>
              <a:cs typeface="Clear Sans"/>
              <a:sym typeface="Clear Sans"/>
            </a:endParaRP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VI. Kết luận</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KẾT LUẬN</a:t>
            </a:r>
          </a:p>
        </p:txBody>
      </p:sp>
      <p:sp>
        <p:nvSpPr>
          <p:cNvPr id="19" name="TextBox 19"/>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37</a:t>
            </a:r>
          </a:p>
        </p:txBody>
      </p:sp>
      <p:sp>
        <p:nvSpPr>
          <p:cNvPr id="20" name="TextBox 20"/>
          <p:cNvSpPr txBox="1"/>
          <p:nvPr/>
        </p:nvSpPr>
        <p:spPr>
          <a:xfrm>
            <a:off x="2756218" y="4735891"/>
            <a:ext cx="13080364" cy="2176653"/>
          </a:xfrm>
          <a:prstGeom prst="rect">
            <a:avLst/>
          </a:prstGeom>
        </p:spPr>
        <p:txBody>
          <a:bodyPr lIns="0" tIns="0" rIns="0" bIns="0" rtlCol="0" anchor="t">
            <a:spAutoFit/>
          </a:bodyPr>
          <a:lstStyle/>
          <a:p>
            <a:pPr marL="734059" lvl="1" indent="-367030" algn="ctr">
              <a:lnSpc>
                <a:spcPts val="5915"/>
              </a:lnSpc>
              <a:buFont typeface="Arial"/>
              <a:buChar char="•"/>
            </a:pPr>
            <a:r>
              <a:rPr lang="en-US" sz="3399">
                <a:solidFill>
                  <a:srgbClr val="204295"/>
                </a:solidFill>
                <a:latin typeface="Clear Sans"/>
                <a:ea typeface="Clear Sans"/>
                <a:cs typeface="Clear Sans"/>
                <a:sym typeface="Clear Sans"/>
              </a:rPr>
              <a:t>Động cơ chỉ đang được vận hành theo vòng hở, dẫn đến chưa kiểm soát đúng về sai số và tỉ lệ gắp thấp.</a:t>
            </a:r>
          </a:p>
          <a:p>
            <a:pPr algn="ctr">
              <a:lnSpc>
                <a:spcPts val="5915"/>
              </a:lnSpc>
            </a:pPr>
            <a:endParaRPr lang="en-US" sz="3399">
              <a:solidFill>
                <a:srgbClr val="204295"/>
              </a:solidFill>
              <a:latin typeface="Clear Sans"/>
              <a:ea typeface="Clear Sans"/>
              <a:cs typeface="Clear Sans"/>
              <a:sym typeface="Clear Sans"/>
            </a:endParaRP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VI. Kết luận</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PHÁT TRIỂN ĐỀ TÀI</a:t>
            </a:r>
          </a:p>
        </p:txBody>
      </p:sp>
      <p:sp>
        <p:nvSpPr>
          <p:cNvPr id="19" name="TextBox 19"/>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38</a:t>
            </a:r>
          </a:p>
        </p:txBody>
      </p:sp>
      <p:sp>
        <p:nvSpPr>
          <p:cNvPr id="20" name="TextBox 20"/>
          <p:cNvSpPr txBox="1"/>
          <p:nvPr/>
        </p:nvSpPr>
        <p:spPr>
          <a:xfrm>
            <a:off x="2493760" y="3872072"/>
            <a:ext cx="13080364" cy="3487166"/>
          </a:xfrm>
          <a:prstGeom prst="rect">
            <a:avLst/>
          </a:prstGeom>
        </p:spPr>
        <p:txBody>
          <a:bodyPr lIns="0" tIns="0" rIns="0" bIns="0" rtlCol="0" anchor="t">
            <a:spAutoFit/>
          </a:bodyPr>
          <a:lstStyle/>
          <a:p>
            <a:pPr marL="734059" lvl="1" indent="-367030" algn="l">
              <a:lnSpc>
                <a:spcPts val="7071"/>
              </a:lnSpc>
              <a:buFont typeface="Arial"/>
              <a:buChar char="•"/>
            </a:pPr>
            <a:r>
              <a:rPr lang="en-US" sz="3399">
                <a:solidFill>
                  <a:srgbClr val="204295"/>
                </a:solidFill>
                <a:latin typeface="Clear Sans"/>
                <a:ea typeface="Clear Sans"/>
                <a:cs typeface="Clear Sans"/>
                <a:sym typeface="Clear Sans"/>
              </a:rPr>
              <a:t>Thay thế phương pháp điều khiển động cơ tối ưu hơn.</a:t>
            </a:r>
          </a:p>
          <a:p>
            <a:pPr marL="734059" lvl="1" indent="-367030" algn="l">
              <a:lnSpc>
                <a:spcPts val="7071"/>
              </a:lnSpc>
              <a:buFont typeface="Arial"/>
              <a:buChar char="•"/>
            </a:pPr>
            <a:r>
              <a:rPr lang="en-US" sz="3399">
                <a:solidFill>
                  <a:srgbClr val="204295"/>
                </a:solidFill>
                <a:latin typeface="Clear Sans"/>
                <a:ea typeface="Clear Sans"/>
                <a:cs typeface="Clear Sans"/>
                <a:sym typeface="Clear Sans"/>
              </a:rPr>
              <a:t>Phát triển thêm camera để đọc chiều cao vật, nhằm hướng đến đề tài cánh tay robot kết hợp thị giác máy đọc hình dạng 3D vật để gắp.</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VI. Kết luận</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1010773" y="2947308"/>
            <a:ext cx="4924851" cy="5292129"/>
          </a:xfrm>
          <a:custGeom>
            <a:avLst/>
            <a:gdLst/>
            <a:ahLst/>
            <a:cxnLst/>
            <a:rect l="l" t="t" r="r" b="b"/>
            <a:pathLst>
              <a:path w="4924851" h="5292129">
                <a:moveTo>
                  <a:pt x="0" y="0"/>
                </a:moveTo>
                <a:lnTo>
                  <a:pt x="4924851" y="0"/>
                </a:lnTo>
                <a:lnTo>
                  <a:pt x="4924851" y="5292129"/>
                </a:lnTo>
                <a:lnTo>
                  <a:pt x="0" y="5292129"/>
                </a:lnTo>
                <a:lnTo>
                  <a:pt x="0" y="0"/>
                </a:lnTo>
                <a:close/>
              </a:path>
            </a:pathLst>
          </a:custGeom>
          <a:blipFill>
            <a:blip r:embed="rId8"/>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5752116" cy="694829"/>
            <a:chOff x="0" y="0"/>
            <a:chExt cx="1514961" cy="183000"/>
          </a:xfrm>
        </p:grpSpPr>
        <p:sp>
          <p:nvSpPr>
            <p:cNvPr id="20" name="Freeform 20"/>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 Giới thiệu tổng quan</a:t>
            </a:r>
          </a:p>
        </p:txBody>
      </p:sp>
      <p:sp>
        <p:nvSpPr>
          <p:cNvPr id="23" name="AutoShape 23"/>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2411506" y="3399175"/>
            <a:ext cx="6213655" cy="4388394"/>
          </a:xfrm>
          <a:custGeom>
            <a:avLst/>
            <a:gdLst/>
            <a:ahLst/>
            <a:cxnLst/>
            <a:rect l="l" t="t" r="r" b="b"/>
            <a:pathLst>
              <a:path w="6213655" h="4388394">
                <a:moveTo>
                  <a:pt x="0" y="0"/>
                </a:moveTo>
                <a:lnTo>
                  <a:pt x="6213656" y="0"/>
                </a:lnTo>
                <a:lnTo>
                  <a:pt x="6213656" y="4388394"/>
                </a:lnTo>
                <a:lnTo>
                  <a:pt x="0" y="4388394"/>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GIỚI THIỆU TỔNG QUAN</a:t>
            </a:r>
          </a:p>
        </p:txBody>
      </p:sp>
      <p:sp>
        <p:nvSpPr>
          <p:cNvPr id="26" name="TextBox 26"/>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a:t>
            </a:r>
          </a:p>
        </p:txBody>
      </p:sp>
      <p:sp>
        <p:nvSpPr>
          <p:cNvPr id="27" name="TextBox 27"/>
          <p:cNvSpPr txBox="1"/>
          <p:nvPr/>
        </p:nvSpPr>
        <p:spPr>
          <a:xfrm>
            <a:off x="2352376" y="7720894"/>
            <a:ext cx="6213655"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STRETCH - Boston Dynamics</a:t>
            </a:r>
          </a:p>
        </p:txBody>
      </p:sp>
      <p:sp>
        <p:nvSpPr>
          <p:cNvPr id="28" name="TextBox 28"/>
          <p:cNvSpPr txBox="1"/>
          <p:nvPr/>
        </p:nvSpPr>
        <p:spPr>
          <a:xfrm>
            <a:off x="10858810" y="8234609"/>
            <a:ext cx="4626173" cy="580390"/>
          </a:xfrm>
          <a:prstGeom prst="rect">
            <a:avLst/>
          </a:prstGeom>
        </p:spPr>
        <p:txBody>
          <a:bodyPr lIns="0" tIns="0" rIns="0" bIns="0" rtlCol="0" anchor="t">
            <a:spAutoFit/>
          </a:bodyPr>
          <a:lstStyle/>
          <a:p>
            <a:pPr algn="ctr">
              <a:lnSpc>
                <a:spcPts val="4759"/>
              </a:lnSpc>
            </a:pPr>
            <a:r>
              <a:rPr lang="en-US" sz="3399">
                <a:solidFill>
                  <a:srgbClr val="F20606"/>
                </a:solidFill>
                <a:latin typeface="Clear Sans"/>
                <a:ea typeface="Clear Sans"/>
                <a:cs typeface="Clear Sans"/>
                <a:sym typeface="Clear Sans"/>
              </a:rPr>
              <a:t>SWIFTI CRB 1300- ABB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flipH="1">
            <a:off x="-1172764" y="-1028700"/>
            <a:ext cx="3525140" cy="2057400"/>
          </a:xfrm>
          <a:custGeom>
            <a:avLst/>
            <a:gdLst/>
            <a:ahLst/>
            <a:cxnLst/>
            <a:rect l="l" t="t" r="r" b="b"/>
            <a:pathLst>
              <a:path w="3525140" h="205740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flipV="1">
            <a:off x="15935624" y="9258300"/>
            <a:ext cx="3525140" cy="2057400"/>
          </a:xfrm>
          <a:custGeom>
            <a:avLst/>
            <a:gdLst/>
            <a:ahLst/>
            <a:cxnLst/>
            <a:rect l="l" t="t" r="r" b="b"/>
            <a:pathLst>
              <a:path w="3525140" h="205740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2009158" y="2528403"/>
            <a:ext cx="5197928" cy="3525140"/>
          </a:xfrm>
          <a:custGeom>
            <a:avLst/>
            <a:gdLst/>
            <a:ahLst/>
            <a:cxnLst/>
            <a:rect l="l" t="t" r="r" b="b"/>
            <a:pathLst>
              <a:path w="5197928" h="3525140">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H="1" flipV="1">
            <a:off x="15099230" y="4152135"/>
            <a:ext cx="5197928" cy="3525140"/>
          </a:xfrm>
          <a:custGeom>
            <a:avLst/>
            <a:gdLst/>
            <a:ahLst/>
            <a:cxnLst/>
            <a:rect l="l" t="t" r="r" b="b"/>
            <a:pathLst>
              <a:path w="5197928" h="3525140">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6748691" y="909858"/>
            <a:ext cx="4790618" cy="694829"/>
            <a:chOff x="0" y="0"/>
            <a:chExt cx="1261727" cy="183000"/>
          </a:xfrm>
        </p:grpSpPr>
        <p:sp>
          <p:nvSpPr>
            <p:cNvPr id="11" name="Freeform 11"/>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2" name="TextBox 12"/>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748691" y="8682312"/>
            <a:ext cx="4790618" cy="694829"/>
            <a:chOff x="0" y="0"/>
            <a:chExt cx="1261727" cy="183000"/>
          </a:xfrm>
        </p:grpSpPr>
        <p:sp>
          <p:nvSpPr>
            <p:cNvPr id="14" name="Freeform 14"/>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569481" y="2678487"/>
            <a:ext cx="9149038" cy="4706096"/>
          </a:xfrm>
          <a:prstGeom prst="rect">
            <a:avLst/>
          </a:prstGeom>
        </p:spPr>
        <p:txBody>
          <a:bodyPr lIns="0" tIns="0" rIns="0" bIns="0" rtlCol="0" anchor="t">
            <a:spAutoFit/>
          </a:bodyPr>
          <a:lstStyle/>
          <a:p>
            <a:pPr algn="ctr">
              <a:lnSpc>
                <a:spcPts val="11671"/>
              </a:lnSpc>
            </a:pPr>
            <a:r>
              <a:rPr lang="en-US" sz="11671">
                <a:solidFill>
                  <a:srgbClr val="204295"/>
                </a:solidFill>
                <a:latin typeface="Aerospace bold"/>
                <a:ea typeface="Aerospace bold"/>
                <a:cs typeface="Aerospace bold"/>
                <a:sym typeface="Aerospace bold"/>
              </a:rPr>
              <a:t>THANK YOU FOR LISTENING</a:t>
            </a:r>
          </a:p>
        </p:txBody>
      </p:sp>
      <p:sp>
        <p:nvSpPr>
          <p:cNvPr id="17" name="AutoShape 17"/>
          <p:cNvSpPr/>
          <p:nvPr/>
        </p:nvSpPr>
        <p:spPr>
          <a:xfrm flipV="1">
            <a:off x="11539309" y="1276323"/>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18" name="AutoShape 18"/>
          <p:cNvSpPr/>
          <p:nvPr/>
        </p:nvSpPr>
        <p:spPr>
          <a:xfrm>
            <a:off x="11539309" y="9048777"/>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19" name="AutoShape 19"/>
          <p:cNvSpPr/>
          <p:nvPr/>
        </p:nvSpPr>
        <p:spPr>
          <a:xfrm flipV="1">
            <a:off x="5787193" y="1276323"/>
            <a:ext cx="961498" cy="0"/>
          </a:xfrm>
          <a:prstGeom prst="line">
            <a:avLst/>
          </a:prstGeom>
          <a:ln w="38100" cap="flat">
            <a:solidFill>
              <a:srgbClr val="7AB3FF"/>
            </a:solidFill>
            <a:prstDash val="solid"/>
            <a:headEnd type="oval" w="lg" len="lg"/>
            <a:tailEnd type="none" w="sm" len="sm"/>
          </a:ln>
        </p:spPr>
        <p:txBody>
          <a:bodyPr/>
          <a:lstStyle/>
          <a:p>
            <a:endParaRPr lang="en-US"/>
          </a:p>
        </p:txBody>
      </p:sp>
      <p:sp>
        <p:nvSpPr>
          <p:cNvPr id="20" name="AutoShape 20"/>
          <p:cNvSpPr/>
          <p:nvPr/>
        </p:nvSpPr>
        <p:spPr>
          <a:xfrm>
            <a:off x="5787193" y="9048777"/>
            <a:ext cx="961498" cy="0"/>
          </a:xfrm>
          <a:prstGeom prst="line">
            <a:avLst/>
          </a:prstGeom>
          <a:ln w="38100" cap="flat">
            <a:solidFill>
              <a:srgbClr val="7AB3FF"/>
            </a:solidFill>
            <a:prstDash val="solid"/>
            <a:headEnd type="oval" w="lg" len="lg"/>
            <a:tailEnd type="none" w="sm" len="sm"/>
          </a:ln>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5752116" cy="694829"/>
            <a:chOff x="0" y="0"/>
            <a:chExt cx="1514961" cy="183000"/>
          </a:xfrm>
        </p:grpSpPr>
        <p:sp>
          <p:nvSpPr>
            <p:cNvPr id="19" name="Freeform 19"/>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Phụ lục</a:t>
            </a:r>
          </a:p>
        </p:txBody>
      </p:sp>
      <p:sp>
        <p:nvSpPr>
          <p:cNvPr id="22" name="AutoShape 22"/>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053118" y="2197748"/>
            <a:ext cx="6339255" cy="497731"/>
          </a:xfrm>
          <a:prstGeom prst="rect">
            <a:avLst/>
          </a:prstGeom>
        </p:spPr>
        <p:txBody>
          <a:bodyPr lIns="0" tIns="0" rIns="0" bIns="0" rtlCol="0" anchor="t">
            <a:spAutoFit/>
          </a:bodyPr>
          <a:lstStyle/>
          <a:p>
            <a:pPr algn="ctr">
              <a:lnSpc>
                <a:spcPts val="4066"/>
              </a:lnSpc>
            </a:pPr>
            <a:r>
              <a:rPr lang="en-US" sz="2904">
                <a:solidFill>
                  <a:srgbClr val="204295"/>
                </a:solidFill>
                <a:latin typeface="Clear Sans"/>
                <a:ea typeface="Clear Sans"/>
                <a:cs typeface="Clear Sans"/>
                <a:sym typeface="Clear Sans"/>
              </a:rPr>
              <a:t>GIẢI THUẬT ĐIỀU KHIỂN ĐỘNG CƠ</a:t>
            </a:r>
          </a:p>
        </p:txBody>
      </p:sp>
      <p:sp>
        <p:nvSpPr>
          <p:cNvPr id="24" name="TextBox 24"/>
          <p:cNvSpPr txBox="1"/>
          <p:nvPr/>
        </p:nvSpPr>
        <p:spPr>
          <a:xfrm>
            <a:off x="2534341" y="4734240"/>
            <a:ext cx="13524118" cy="1180465"/>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Giải thuật điều khiển </a:t>
            </a:r>
            <a:r>
              <a:rPr lang="en-US" sz="3399" b="1">
                <a:solidFill>
                  <a:srgbClr val="204295"/>
                </a:solidFill>
                <a:latin typeface="Clear Sans Bold"/>
                <a:ea typeface="Clear Sans Bold"/>
                <a:cs typeface="Clear Sans Bold"/>
                <a:sym typeface="Clear Sans Bold"/>
              </a:rPr>
              <a:t>VÒNG HỞ</a:t>
            </a:r>
            <a:r>
              <a:rPr lang="en-US" sz="3399">
                <a:solidFill>
                  <a:srgbClr val="204295"/>
                </a:solidFill>
                <a:latin typeface="Clear Sans"/>
                <a:ea typeface="Clear Sans"/>
                <a:cs typeface="Clear Sans"/>
                <a:sym typeface="Clear Sans"/>
              </a:rPr>
              <a:t>, </a:t>
            </a:r>
            <a:r>
              <a:rPr lang="en-US" sz="3399" b="1">
                <a:solidFill>
                  <a:srgbClr val="204295"/>
                </a:solidFill>
                <a:latin typeface="Clear Sans Bold"/>
                <a:ea typeface="Clear Sans Bold"/>
                <a:cs typeface="Clear Sans Bold"/>
                <a:sym typeface="Clear Sans Bold"/>
              </a:rPr>
              <a:t>KHÔNG FEEDBACK, </a:t>
            </a:r>
            <a:r>
              <a:rPr lang="en-US" sz="3399">
                <a:solidFill>
                  <a:srgbClr val="204295"/>
                </a:solidFill>
                <a:latin typeface="Clear Sans"/>
                <a:ea typeface="Clear Sans"/>
                <a:cs typeface="Clear Sans"/>
                <a:sym typeface="Clear Sans"/>
              </a:rPr>
              <a:t>vì thế dẫn đến góc quay của servo sinh ra sai số ảnh hưởng đến tỷ lệ gắp trúng.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5752116" cy="694829"/>
            <a:chOff x="0" y="0"/>
            <a:chExt cx="1514961" cy="183000"/>
          </a:xfrm>
        </p:grpSpPr>
        <p:sp>
          <p:nvSpPr>
            <p:cNvPr id="19" name="Freeform 19"/>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 Giới thiệu tổng quan</a:t>
            </a:r>
          </a:p>
        </p:txBody>
      </p:sp>
      <p:sp>
        <p:nvSpPr>
          <p:cNvPr id="22" name="AutoShape 22"/>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9340422" y="4775404"/>
            <a:ext cx="4447772" cy="5913164"/>
          </a:xfrm>
          <a:custGeom>
            <a:avLst/>
            <a:gdLst/>
            <a:ahLst/>
            <a:cxnLst/>
            <a:rect l="l" t="t" r="r" b="b"/>
            <a:pathLst>
              <a:path w="4447772" h="5913164">
                <a:moveTo>
                  <a:pt x="0" y="0"/>
                </a:moveTo>
                <a:lnTo>
                  <a:pt x="4447773" y="0"/>
                </a:lnTo>
                <a:lnTo>
                  <a:pt x="4447773" y="5913163"/>
                </a:lnTo>
                <a:lnTo>
                  <a:pt x="0" y="5913163"/>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GIỚI THIỆU TỔNG QUAN</a:t>
            </a:r>
          </a:p>
        </p:txBody>
      </p:sp>
      <p:sp>
        <p:nvSpPr>
          <p:cNvPr id="25" name="TextBox 25"/>
          <p:cNvSpPr txBox="1"/>
          <p:nvPr/>
        </p:nvSpPr>
        <p:spPr>
          <a:xfrm>
            <a:off x="2562971" y="3447731"/>
            <a:ext cx="13372654" cy="2466975"/>
          </a:xfrm>
          <a:prstGeom prst="rect">
            <a:avLst/>
          </a:prstGeom>
        </p:spPr>
        <p:txBody>
          <a:bodyPr lIns="0" tIns="0" rIns="0" bIns="0" rtlCol="0" anchor="t">
            <a:spAutoFit/>
          </a:bodyPr>
          <a:lstStyle/>
          <a:p>
            <a:pPr marL="647700" lvl="1" indent="-323850" algn="just">
              <a:lnSpc>
                <a:spcPts val="4950"/>
              </a:lnSpc>
              <a:buFont typeface="Arial"/>
              <a:buChar char="•"/>
            </a:pPr>
            <a:r>
              <a:rPr lang="en-US" sz="3000">
                <a:solidFill>
                  <a:srgbClr val="204295"/>
                </a:solidFill>
                <a:latin typeface="Clear Sans"/>
                <a:ea typeface="Clear Sans"/>
                <a:cs typeface="Clear Sans"/>
                <a:sym typeface="Clear Sans"/>
              </a:rPr>
              <a:t> Với tính dụng mạnh mẽ trong các lĩnh vực, đề tài thiết kế và điều khiển cánh tay robot 5 bậc tự do được chọn nhằm hiểu rõ lý thuyết và kết hợp với thuật toán nhận diện đặc trưng SURF phục vụ cho ứng dụng gắp vật dựa vào vật mẫu.</a:t>
            </a:r>
          </a:p>
        </p:txBody>
      </p:sp>
      <p:sp>
        <p:nvSpPr>
          <p:cNvPr id="26" name="TextBox 26"/>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NHIỆM VỤ ĐỀ TÀI</a:t>
            </a:r>
          </a:p>
        </p:txBody>
      </p:sp>
      <p:sp>
        <p:nvSpPr>
          <p:cNvPr id="19" name="TextBox 19"/>
          <p:cNvSpPr txBox="1"/>
          <p:nvPr/>
        </p:nvSpPr>
        <p:spPr>
          <a:xfrm>
            <a:off x="2954188" y="4217642"/>
            <a:ext cx="13372654" cy="3217545"/>
          </a:xfrm>
          <a:prstGeom prst="rect">
            <a:avLst/>
          </a:prstGeom>
        </p:spPr>
        <p:txBody>
          <a:bodyPr lIns="0" tIns="0" rIns="0" bIns="0" rtlCol="0" anchor="t">
            <a:spAutoFit/>
          </a:bodyPr>
          <a:lstStyle/>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Xây dựng lý thuyết động học và hoạch định quỹ đạo cho cánh tay robot</a:t>
            </a:r>
          </a:p>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Xây dựng thuật toán để nhận diện đặc trưng nắp chai bằng SURF</a:t>
            </a:r>
          </a:p>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Kết nối và điều khiển hệ thống</a:t>
            </a:r>
          </a:p>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Đánh giá kết quả mô hình</a:t>
            </a:r>
          </a:p>
        </p:txBody>
      </p:sp>
      <p:sp>
        <p:nvSpPr>
          <p:cNvPr id="20" name="TextBox 20"/>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5</a:t>
            </a:r>
          </a:p>
        </p:txBody>
      </p:sp>
      <p:grpSp>
        <p:nvGrpSpPr>
          <p:cNvPr id="21" name="Group 21"/>
          <p:cNvGrpSpPr/>
          <p:nvPr/>
        </p:nvGrpSpPr>
        <p:grpSpPr>
          <a:xfrm>
            <a:off x="-464552" y="511757"/>
            <a:ext cx="5752116" cy="694829"/>
            <a:chOff x="0" y="0"/>
            <a:chExt cx="1514961" cy="183000"/>
          </a:xfrm>
        </p:grpSpPr>
        <p:sp>
          <p:nvSpPr>
            <p:cNvPr id="22" name="Freeform 22"/>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 Nhiệm vụ đề tài</a:t>
            </a:r>
          </a:p>
        </p:txBody>
      </p:sp>
      <p:sp>
        <p:nvSpPr>
          <p:cNvPr id="25" name="AutoShape 25"/>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220002" y="3015060"/>
            <a:ext cx="10152795" cy="7271940"/>
          </a:xfrm>
          <a:custGeom>
            <a:avLst/>
            <a:gdLst/>
            <a:ahLst/>
            <a:cxnLst/>
            <a:rect l="l" t="t" r="r" b="b"/>
            <a:pathLst>
              <a:path w="10152795" h="7271940">
                <a:moveTo>
                  <a:pt x="0" y="0"/>
                </a:moveTo>
                <a:lnTo>
                  <a:pt x="10152796" y="0"/>
                </a:lnTo>
                <a:lnTo>
                  <a:pt x="10152796" y="7271940"/>
                </a:lnTo>
                <a:lnTo>
                  <a:pt x="0" y="7271940"/>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5752116" cy="694829"/>
            <a:chOff x="0" y="0"/>
            <a:chExt cx="1514961" cy="183000"/>
          </a:xfrm>
        </p:grpSpPr>
        <p:sp>
          <p:nvSpPr>
            <p:cNvPr id="20" name="Freeform 20"/>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3" name="AutoShape 23"/>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TextBox 24"/>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SƠ LƯỢC HỆ THỐNG</a:t>
            </a:r>
          </a:p>
        </p:txBody>
      </p:sp>
      <p:sp>
        <p:nvSpPr>
          <p:cNvPr id="25" name="TextBox 25"/>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407562" y="4152628"/>
            <a:ext cx="7516095" cy="6134372"/>
          </a:xfrm>
          <a:custGeom>
            <a:avLst/>
            <a:gdLst/>
            <a:ahLst/>
            <a:cxnLst/>
            <a:rect l="l" t="t" r="r" b="b"/>
            <a:pathLst>
              <a:path w="7516095" h="6134372">
                <a:moveTo>
                  <a:pt x="0" y="0"/>
                </a:moveTo>
                <a:lnTo>
                  <a:pt x="7516095" y="0"/>
                </a:lnTo>
                <a:lnTo>
                  <a:pt x="7516095" y="6134372"/>
                </a:lnTo>
                <a:lnTo>
                  <a:pt x="0" y="6134372"/>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7</a:t>
            </a:r>
          </a:p>
        </p:txBody>
      </p:sp>
      <p:grpSp>
        <p:nvGrpSpPr>
          <p:cNvPr id="19" name="Group 19"/>
          <p:cNvGrpSpPr/>
          <p:nvPr/>
        </p:nvGrpSpPr>
        <p:grpSpPr>
          <a:xfrm>
            <a:off x="-464552" y="511757"/>
            <a:ext cx="5752116" cy="694829"/>
            <a:chOff x="0" y="0"/>
            <a:chExt cx="1514961" cy="183000"/>
          </a:xfrm>
        </p:grpSpPr>
        <p:sp>
          <p:nvSpPr>
            <p:cNvPr id="20" name="Freeform 20"/>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3" name="AutoShape 23"/>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a:off x="3875408" y="3395419"/>
            <a:ext cx="11064307" cy="1095777"/>
          </a:xfrm>
          <a:custGeom>
            <a:avLst/>
            <a:gdLst/>
            <a:ahLst/>
            <a:cxnLst/>
            <a:rect l="l" t="t" r="r" b="b"/>
            <a:pathLst>
              <a:path w="11064307" h="1095777">
                <a:moveTo>
                  <a:pt x="0" y="0"/>
                </a:moveTo>
                <a:lnTo>
                  <a:pt x="11064307" y="0"/>
                </a:lnTo>
                <a:lnTo>
                  <a:pt x="11064307" y="1095778"/>
                </a:lnTo>
                <a:lnTo>
                  <a:pt x="0" y="1095778"/>
                </a:lnTo>
                <a:lnTo>
                  <a:pt x="0" y="0"/>
                </a:lnTo>
                <a:close/>
              </a:path>
            </a:pathLst>
          </a:custGeom>
          <a:blipFill>
            <a:blip r:embed="rId9"/>
            <a:stretch>
              <a:fillRect/>
            </a:stretch>
          </a:blipFill>
        </p:spPr>
        <p:txBody>
          <a:bodyPr/>
          <a:lstStyle/>
          <a:p>
            <a:endParaRPr lang="en-US"/>
          </a:p>
        </p:txBody>
      </p:sp>
      <p:sp>
        <p:nvSpPr>
          <p:cNvPr id="26" name="Freeform 26"/>
          <p:cNvSpPr/>
          <p:nvPr/>
        </p:nvSpPr>
        <p:spPr>
          <a:xfrm>
            <a:off x="1177415" y="4748372"/>
            <a:ext cx="8796150" cy="5816454"/>
          </a:xfrm>
          <a:custGeom>
            <a:avLst/>
            <a:gdLst/>
            <a:ahLst/>
            <a:cxnLst/>
            <a:rect l="l" t="t" r="r" b="b"/>
            <a:pathLst>
              <a:path w="8796150" h="5816454">
                <a:moveTo>
                  <a:pt x="0" y="0"/>
                </a:moveTo>
                <a:lnTo>
                  <a:pt x="8796150" y="0"/>
                </a:lnTo>
                <a:lnTo>
                  <a:pt x="8796150" y="5816454"/>
                </a:lnTo>
                <a:lnTo>
                  <a:pt x="0" y="5816454"/>
                </a:lnTo>
                <a:lnTo>
                  <a:pt x="0" y="0"/>
                </a:lnTo>
                <a:close/>
              </a:path>
            </a:pathLst>
          </a:custGeom>
          <a:blipFill>
            <a:blip r:embed="rId10"/>
            <a:stretch>
              <a:fillRect/>
            </a:stretch>
          </a:blipFill>
        </p:spPr>
        <p:txBody>
          <a:bodyPr/>
          <a:lstStyle/>
          <a:p>
            <a:endParaRPr lang="en-US"/>
          </a:p>
        </p:txBody>
      </p:sp>
      <p:sp>
        <p:nvSpPr>
          <p:cNvPr id="27" name="Freeform 27"/>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ROBOT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032081" y="4290973"/>
            <a:ext cx="7122043" cy="5637764"/>
          </a:xfrm>
          <a:custGeom>
            <a:avLst/>
            <a:gdLst/>
            <a:ahLst/>
            <a:cxnLst/>
            <a:rect l="l" t="t" r="r" b="b"/>
            <a:pathLst>
              <a:path w="7122043" h="5637764">
                <a:moveTo>
                  <a:pt x="0" y="0"/>
                </a:moveTo>
                <a:lnTo>
                  <a:pt x="7122042" y="0"/>
                </a:lnTo>
                <a:lnTo>
                  <a:pt x="7122042" y="5637764"/>
                </a:lnTo>
                <a:lnTo>
                  <a:pt x="0" y="5637764"/>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9" name="TextBox 19"/>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a:solidFill>
                  <a:srgbClr val="204295"/>
                </a:solidFill>
                <a:latin typeface="Clear Sans"/>
                <a:ea typeface="Clear Sans"/>
                <a:cs typeface="Clear Sans"/>
                <a:sym typeface="Clear Sans"/>
              </a:rPr>
              <a:t>TÍNH TOÁN ĐỘNG HỌC</a:t>
            </a:r>
          </a:p>
        </p:txBody>
      </p:sp>
      <p:sp>
        <p:nvSpPr>
          <p:cNvPr id="20" name="TextBox 20"/>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8</a:t>
            </a:r>
          </a:p>
        </p:txBody>
      </p:sp>
      <p:sp>
        <p:nvSpPr>
          <p:cNvPr id="21" name="TextBox 21"/>
          <p:cNvSpPr txBox="1"/>
          <p:nvPr/>
        </p:nvSpPr>
        <p:spPr>
          <a:xfrm>
            <a:off x="2352376" y="3346472"/>
            <a:ext cx="3216375"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Hướng gắp</a:t>
            </a:r>
          </a:p>
        </p:txBody>
      </p:sp>
      <p:sp>
        <p:nvSpPr>
          <p:cNvPr id="22" name="Freeform 22"/>
          <p:cNvSpPr/>
          <p:nvPr/>
        </p:nvSpPr>
        <p:spPr>
          <a:xfrm>
            <a:off x="13113831" y="3150760"/>
            <a:ext cx="2821794" cy="1893333"/>
          </a:xfrm>
          <a:custGeom>
            <a:avLst/>
            <a:gdLst/>
            <a:ahLst/>
            <a:cxnLst/>
            <a:rect l="l" t="t" r="r" b="b"/>
            <a:pathLst>
              <a:path w="2821794" h="1893333">
                <a:moveTo>
                  <a:pt x="0" y="0"/>
                </a:moveTo>
                <a:lnTo>
                  <a:pt x="2821793" y="0"/>
                </a:lnTo>
                <a:lnTo>
                  <a:pt x="2821793" y="1893332"/>
                </a:lnTo>
                <a:lnTo>
                  <a:pt x="0" y="1893332"/>
                </a:lnTo>
                <a:lnTo>
                  <a:pt x="0" y="0"/>
                </a:lnTo>
                <a:close/>
              </a:path>
            </a:pathLst>
          </a:custGeom>
          <a:blipFill>
            <a:blip r:embed="rId9"/>
            <a:stretch>
              <a:fillRect/>
            </a:stretch>
          </a:blipFill>
        </p:spPr>
        <p:txBody>
          <a:bodyPr/>
          <a:lstStyle/>
          <a:p>
            <a:endParaRPr lang="en-US"/>
          </a:p>
        </p:txBody>
      </p:sp>
      <p:sp>
        <p:nvSpPr>
          <p:cNvPr id="23" name="TextBox 23"/>
          <p:cNvSpPr txBox="1"/>
          <p:nvPr/>
        </p:nvSpPr>
        <p:spPr>
          <a:xfrm>
            <a:off x="10585155" y="3641112"/>
            <a:ext cx="2215872" cy="514350"/>
          </a:xfrm>
          <a:prstGeom prst="rect">
            <a:avLst/>
          </a:prstGeom>
        </p:spPr>
        <p:txBody>
          <a:bodyPr lIns="0" tIns="0" rIns="0" bIns="0" rtlCol="0" anchor="t">
            <a:spAutoFit/>
          </a:bodyPr>
          <a:lstStyle/>
          <a:p>
            <a:pPr algn="ctr">
              <a:lnSpc>
                <a:spcPts val="4200"/>
              </a:lnSpc>
            </a:pPr>
            <a:r>
              <a:rPr lang="en-US" sz="3000">
                <a:solidFill>
                  <a:srgbClr val="000000"/>
                </a:solidFill>
                <a:latin typeface="Clear Sans"/>
                <a:ea typeface="Clear Sans"/>
                <a:cs typeface="Clear Sans"/>
                <a:sym typeface="Clear Sans"/>
              </a:rPr>
              <a:t>Ma trận xoay</a:t>
            </a:r>
          </a:p>
        </p:txBody>
      </p:sp>
      <p:grpSp>
        <p:nvGrpSpPr>
          <p:cNvPr id="24" name="Group 24"/>
          <p:cNvGrpSpPr/>
          <p:nvPr/>
        </p:nvGrpSpPr>
        <p:grpSpPr>
          <a:xfrm>
            <a:off x="-464552" y="511757"/>
            <a:ext cx="5752116" cy="694829"/>
            <a:chOff x="0" y="0"/>
            <a:chExt cx="1514961" cy="183000"/>
          </a:xfrm>
        </p:grpSpPr>
        <p:sp>
          <p:nvSpPr>
            <p:cNvPr id="25" name="Freeform 25"/>
            <p:cNvSpPr/>
            <p:nvPr/>
          </p:nvSpPr>
          <p:spPr>
            <a:xfrm>
              <a:off x="0" y="0"/>
              <a:ext cx="1514961" cy="183000"/>
            </a:xfrm>
            <a:custGeom>
              <a:avLst/>
              <a:gdLst/>
              <a:ahLst/>
              <a:cxnLst/>
              <a:rect l="l" t="t" r="r" b="b"/>
              <a:pathLst>
                <a:path w="1514961" h="183000">
                  <a:moveTo>
                    <a:pt x="91500" y="0"/>
                  </a:moveTo>
                  <a:lnTo>
                    <a:pt x="1423460" y="0"/>
                  </a:lnTo>
                  <a:cubicBezTo>
                    <a:pt x="1447728" y="0"/>
                    <a:pt x="1471001" y="9640"/>
                    <a:pt x="1488161" y="26800"/>
                  </a:cubicBezTo>
                  <a:cubicBezTo>
                    <a:pt x="1505320" y="43959"/>
                    <a:pt x="1514961" y="67233"/>
                    <a:pt x="1514961" y="91500"/>
                  </a:cubicBezTo>
                  <a:lnTo>
                    <a:pt x="1514961" y="91500"/>
                  </a:lnTo>
                  <a:cubicBezTo>
                    <a:pt x="1514961" y="115767"/>
                    <a:pt x="1505320" y="139041"/>
                    <a:pt x="1488161" y="156201"/>
                  </a:cubicBezTo>
                  <a:cubicBezTo>
                    <a:pt x="1471001" y="173360"/>
                    <a:pt x="1447728" y="183000"/>
                    <a:pt x="14234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6" name="TextBox 26"/>
            <p:cNvSpPr txBox="1"/>
            <p:nvPr/>
          </p:nvSpPr>
          <p:spPr>
            <a:xfrm>
              <a:off x="0" y="-38100"/>
              <a:ext cx="1514961" cy="2211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11880" y="553419"/>
            <a:ext cx="5575520" cy="554356"/>
          </a:xfrm>
          <a:prstGeom prst="rect">
            <a:avLst/>
          </a:prstGeom>
        </p:spPr>
        <p:txBody>
          <a:bodyPr lIns="0" tIns="0" rIns="0" bIns="0" rtlCol="0" anchor="t">
            <a:spAutoFit/>
          </a:bodyPr>
          <a:lstStyle/>
          <a:p>
            <a:pPr algn="l">
              <a:lnSpc>
                <a:spcPts val="4619"/>
              </a:lnSpc>
            </a:pPr>
            <a:r>
              <a:rPr lang="en-US" sz="3299" b="1">
                <a:solidFill>
                  <a:srgbClr val="204295"/>
                </a:solidFill>
                <a:latin typeface="Clear Sans Bold"/>
                <a:ea typeface="Clear Sans Bold"/>
                <a:cs typeface="Clear Sans Bold"/>
                <a:sym typeface="Clear Sans Bold"/>
              </a:rPr>
              <a:t>III. Xây dựng hệ thống</a:t>
            </a:r>
          </a:p>
        </p:txBody>
      </p:sp>
      <p:sp>
        <p:nvSpPr>
          <p:cNvPr id="28" name="AutoShape 28"/>
          <p:cNvSpPr/>
          <p:nvPr/>
        </p:nvSpPr>
        <p:spPr>
          <a:xfrm>
            <a:off x="5287564" y="87822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1082</Words>
  <Application>Microsoft Office PowerPoint</Application>
  <PresentationFormat>Custom</PresentationFormat>
  <Paragraphs>169</Paragraphs>
  <Slides>41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Clear Sans Bold</vt:lpstr>
      <vt:lpstr>Aerospace bold</vt:lpstr>
      <vt:lpstr>Arial</vt:lpstr>
      <vt:lpstr>Calibri</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Geometric Thesis Defense Presentation</dc:title>
  <cp:lastModifiedBy>Tuấn Trần Gia</cp:lastModifiedBy>
  <cp:revision>2</cp:revision>
  <dcterms:created xsi:type="dcterms:W3CDTF">2006-08-16T00:00:00Z</dcterms:created>
  <dcterms:modified xsi:type="dcterms:W3CDTF">2024-12-31T04:01:17Z</dcterms:modified>
  <dc:identifier>DAGY4Gbxoec</dc:identifier>
</cp:coreProperties>
</file>